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7"/>
    <p:sldMasterId id="2147483650" r:id="rId8"/>
  </p:sldMasterIdLst>
  <p:notesMasterIdLst>
    <p:notesMasterId r:id="rId42"/>
  </p:notesMasterIdLst>
  <p:sldIdLst>
    <p:sldId id="256" r:id="rId9"/>
    <p:sldId id="260" r:id="rId10"/>
    <p:sldId id="262" r:id="rId11"/>
    <p:sldId id="266" r:id="rId12"/>
    <p:sldId id="267" r:id="rId13"/>
    <p:sldId id="261" r:id="rId14"/>
    <p:sldId id="263" r:id="rId15"/>
    <p:sldId id="291" r:id="rId16"/>
    <p:sldId id="318" r:id="rId17"/>
    <p:sldId id="315" r:id="rId18"/>
    <p:sldId id="316" r:id="rId19"/>
    <p:sldId id="317" r:id="rId20"/>
    <p:sldId id="323" r:id="rId21"/>
    <p:sldId id="324" r:id="rId22"/>
    <p:sldId id="325" r:id="rId23"/>
    <p:sldId id="321" r:id="rId24"/>
    <p:sldId id="322" r:id="rId25"/>
    <p:sldId id="280" r:id="rId26"/>
    <p:sldId id="275" r:id="rId27"/>
    <p:sldId id="290" r:id="rId28"/>
    <p:sldId id="259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14" r:id="rId40"/>
    <p:sldId id="258" r:id="rId41"/>
  </p:sldIdLst>
  <p:sldSz cx="9906000" cy="6858000" type="A4"/>
  <p:notesSz cx="6858000" cy="9144000"/>
  <p:defaultTextStyle>
    <a:defPPr>
      <a:defRPr lang="nl-NL"/>
    </a:defPPr>
    <a:lvl1pPr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514350" indent="-57150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1030288" indent="-115888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546225" indent="-174625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2062163" indent="-233363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ngrid Bonnet" initials="I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994" y="5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5.xml" Id="rId13" /><Relationship Type="http://schemas.openxmlformats.org/officeDocument/2006/relationships/slide" Target="slides/slide10.xml" Id="rId18" /><Relationship Type="http://schemas.openxmlformats.org/officeDocument/2006/relationships/slide" Target="slides/slide18.xml" Id="rId26" /><Relationship Type="http://schemas.openxmlformats.org/officeDocument/2006/relationships/slide" Target="slides/slide31.xml" Id="rId39" /><Relationship Type="http://schemas.openxmlformats.org/officeDocument/2006/relationships/slide" Target="slides/slide13.xml" Id="rId21" /><Relationship Type="http://schemas.openxmlformats.org/officeDocument/2006/relationships/slide" Target="slides/slide26.xml" Id="rId34" /><Relationship Type="http://schemas.openxmlformats.org/officeDocument/2006/relationships/notesMaster" Target="notesMasters/notesMaster1.xml" Id="rId42" /><Relationship Type="http://schemas.openxmlformats.org/officeDocument/2006/relationships/tableStyles" Target="tableStyles.xml" Id="rId47" /><Relationship Type="http://schemas.openxmlformats.org/officeDocument/2006/relationships/slideMaster" Target="slideMasters/slideMaster1.xml" Id="rId7" /><Relationship Type="http://schemas.openxmlformats.org/officeDocument/2006/relationships/customXml" Target="../customXml/item2.xml" Id="rId2" /><Relationship Type="http://schemas.openxmlformats.org/officeDocument/2006/relationships/slide" Target="slides/slide8.xml" Id="rId16" /><Relationship Type="http://schemas.openxmlformats.org/officeDocument/2006/relationships/slide" Target="slides/slide21.xml" Id="rId29" /><Relationship Type="http://schemas.openxmlformats.org/officeDocument/2006/relationships/slide" Target="slides/slide12.xml" Id="rId20" /><Relationship Type="http://schemas.openxmlformats.org/officeDocument/2006/relationships/slide" Target="slides/slide33.xml" Id="rId41" /><Relationship Type="http://schemas.openxmlformats.org/officeDocument/2006/relationships/customXml" Target="../customXml/item1.xml" Id="rId1" /><Relationship Type="http://schemas.openxmlformats.org/officeDocument/2006/relationships/customXml" Target="../customXml/item6.xml" Id="rId6" /><Relationship Type="http://schemas.openxmlformats.org/officeDocument/2006/relationships/slide" Target="slides/slide3.xml" Id="rId11" /><Relationship Type="http://schemas.openxmlformats.org/officeDocument/2006/relationships/slide" Target="slides/slide16.xml" Id="rId24" /><Relationship Type="http://schemas.openxmlformats.org/officeDocument/2006/relationships/slide" Target="slides/slide24.xml" Id="rId32" /><Relationship Type="http://schemas.openxmlformats.org/officeDocument/2006/relationships/slide" Target="slides/slide29.xml" Id="rId37" /><Relationship Type="http://schemas.openxmlformats.org/officeDocument/2006/relationships/slide" Target="slides/slide32.xml" Id="rId40" /><Relationship Type="http://schemas.openxmlformats.org/officeDocument/2006/relationships/viewProps" Target="viewProps.xml" Id="rId45" /><Relationship Type="http://schemas.openxmlformats.org/officeDocument/2006/relationships/slide" Target="slides/slide28.xml" Id="rId36" /><Relationship Type="http://schemas.openxmlformats.org/officeDocument/2006/relationships/slide" Target="slides/slide7.xml" Id="rId15" /><Relationship Type="http://schemas.openxmlformats.org/officeDocument/2006/relationships/slide" Target="slides/slide15.xml" Id="rId23" /><Relationship Type="http://schemas.openxmlformats.org/officeDocument/2006/relationships/slide" Target="slides/slide20.xml" Id="rId28" /><Relationship Type="http://schemas.openxmlformats.org/officeDocument/2006/relationships/slide" Target="slides/slide2.xml" Id="rId10" /><Relationship Type="http://schemas.openxmlformats.org/officeDocument/2006/relationships/slide" Target="slides/slide11.xml" Id="rId19" /><Relationship Type="http://schemas.openxmlformats.org/officeDocument/2006/relationships/slide" Target="slides/slide23.xml" Id="rId31" /><Relationship Type="http://schemas.openxmlformats.org/officeDocument/2006/relationships/presProps" Target="presProps.xml" Id="rId44" /><Relationship Type="http://schemas.openxmlformats.org/officeDocument/2006/relationships/slide" Target="slides/slide1.xml" Id="rId9" /><Relationship Type="http://schemas.openxmlformats.org/officeDocument/2006/relationships/slide" Target="slides/slide6.xml" Id="rId14" /><Relationship Type="http://schemas.openxmlformats.org/officeDocument/2006/relationships/slide" Target="slides/slide14.xml" Id="rId22" /><Relationship Type="http://schemas.openxmlformats.org/officeDocument/2006/relationships/slide" Target="slides/slide19.xml" Id="rId27" /><Relationship Type="http://schemas.openxmlformats.org/officeDocument/2006/relationships/slide" Target="slides/slide22.xml" Id="rId30" /><Relationship Type="http://schemas.openxmlformats.org/officeDocument/2006/relationships/slide" Target="slides/slide27.xml" Id="rId35" /><Relationship Type="http://schemas.openxmlformats.org/officeDocument/2006/relationships/commentAuthors" Target="commentAuthors.xml" Id="rId43" /><Relationship Type="http://schemas.openxmlformats.org/officeDocument/2006/relationships/slideMaster" Target="slideMasters/slideMaster2.xml" Id="rId8" /><Relationship Type="http://schemas.openxmlformats.org/officeDocument/2006/relationships/slide" Target="slides/slide4.xml" Id="rId12" /><Relationship Type="http://schemas.openxmlformats.org/officeDocument/2006/relationships/slide" Target="slides/slide9.xml" Id="rId17" /><Relationship Type="http://schemas.openxmlformats.org/officeDocument/2006/relationships/slide" Target="slides/slide17.xml" Id="rId25" /><Relationship Type="http://schemas.openxmlformats.org/officeDocument/2006/relationships/slide" Target="slides/slide25.xml" Id="rId33" /><Relationship Type="http://schemas.openxmlformats.org/officeDocument/2006/relationships/slide" Target="slides/slide30.xml" Id="rId38" /><Relationship Type="http://schemas.openxmlformats.org/officeDocument/2006/relationships/theme" Target="theme/theme1.xml" Id="rId46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9-09T17:37:35.215" idx="1">
    <p:pos x="10" y="10"/>
    <p:text>Ik zou deze sheet opknippen en ook voorzien van plaatjes om aan te tonen waar de duinen en het Gooi zijn. In presentaties van de hydrologen vond ik mooie plaatjes!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EA3785B3-D9F1-4F45-935E-A5B6286F478E}" type="datetimeFigureOut">
              <a:rPr lang="en-US" altLang="nl-NL"/>
              <a:pPr>
                <a:defRPr/>
              </a:pPr>
              <a:t>9/21/2018</a:t>
            </a:fld>
            <a:endParaRPr lang="en-US" altLang="nl-NL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57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noProof="0"/>
              <a:t>Klik om de opmaakprofielen van de modeltekst te bewerken</a:t>
            </a:r>
          </a:p>
          <a:p>
            <a:pPr lvl="1"/>
            <a:r>
              <a:rPr lang="en-US" altLang="nl-NL" noProof="0"/>
              <a:t>Tweede niveau</a:t>
            </a:r>
          </a:p>
          <a:p>
            <a:pPr lvl="2"/>
            <a:r>
              <a:rPr lang="en-US" altLang="nl-NL" noProof="0"/>
              <a:t>Derde niveau</a:t>
            </a:r>
          </a:p>
          <a:p>
            <a:pPr lvl="3"/>
            <a:r>
              <a:rPr lang="en-US" altLang="nl-NL" noProof="0"/>
              <a:t>Vierde niveau</a:t>
            </a:r>
          </a:p>
          <a:p>
            <a:pPr lvl="4"/>
            <a:r>
              <a:rPr lang="en-US" altLang="nl-NL" noProof="0"/>
              <a:t>Vijfde niveau</a:t>
            </a:r>
          </a:p>
        </p:txBody>
      </p:sp>
      <p:sp>
        <p:nvSpPr>
          <p:cNvPr id="757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6A47F14-5C78-423E-B2B5-D9E258D9F549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9788584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461" tIns="43731" rIns="87461" bIns="43731" anchor="b"/>
          <a:lstStyle>
            <a:lvl1pPr algn="l" defTabSz="8747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14375" indent="-273050" algn="l" defTabSz="8747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00138" indent="-219075" algn="l" defTabSz="8747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41463" indent="-219075" algn="l" defTabSz="8747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1982788" indent="-220663" algn="l" defTabSz="8747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439988" indent="-220663" defTabSz="8747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897188" indent="-220663" defTabSz="8747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354388" indent="-220663" defTabSz="8747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11588" indent="-220663" defTabSz="8747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0"/>
              </a:spcBef>
            </a:pPr>
            <a:fld id="{9FD56943-B59A-4329-B3DF-DB122D35A279}" type="slidenum">
              <a:rPr lang="nl-NL" altLang="nl-NL">
                <a:latin typeface="Times" pitchFamily="18" charset="0"/>
              </a:rPr>
              <a:pPr algn="r">
                <a:spcBef>
                  <a:spcPct val="0"/>
                </a:spcBef>
              </a:pPr>
              <a:t>8</a:t>
            </a:fld>
            <a:endParaRPr lang="nl-NL" altLang="nl-NL">
              <a:latin typeface="Times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3757613" cy="26035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3535363"/>
            <a:ext cx="5026025" cy="4922837"/>
          </a:xfrm>
          <a:noFill/>
        </p:spPr>
        <p:txBody>
          <a:bodyPr lIns="87461" tIns="43731" rIns="87461" bIns="43731"/>
          <a:lstStyle/>
          <a:p>
            <a:pPr eaLnBrk="1" hangingPunct="1"/>
            <a:endParaRPr lang="en-US" altLang="nl-NL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787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altLang="nl-NL" noProof="0"/>
              <a:t>Klik om het opmaakprofiel te bewerken</a:t>
            </a:r>
          </a:p>
        </p:txBody>
      </p:sp>
      <p:sp>
        <p:nvSpPr>
          <p:cNvPr id="18435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altLang="nl-NL" noProof="0"/>
              <a:t>Klik om het opmaakprofiel van de modelondertitel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C02B08-6DEE-4FB2-95D9-1F3D5100BE29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CABB7FD-8CD4-4948-A4F1-6948E30301BB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2735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57B90-3DEA-4A0E-A38A-6D40A26F801A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80B13-8F8D-490C-8833-0BA118F226C5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5212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DBF5F-C0E6-426F-8F3F-D81C84031273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88EE3-EB8E-4E48-BA7A-D6F69E0D1C25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6386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9161D-C4F5-48B1-AF3D-7503E39D34A4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3303E-BB1A-4C9B-835A-30493CFFDB88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56803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495300" y="557213"/>
            <a:ext cx="8915400" cy="5392737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4A376-4B74-482B-A237-20F0BB9C2B16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0A77D-8550-4F7A-BCD0-853140256EE3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67545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altLang="nl-NL" noProof="0"/>
              <a:t>Klik om het opmaakprofiel te bewerken</a:t>
            </a:r>
          </a:p>
        </p:txBody>
      </p:sp>
      <p:sp>
        <p:nvSpPr>
          <p:cNvPr id="21508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altLang="nl-NL" noProof="0"/>
              <a:t>Klik om het opmaakprofiel van de modelondertitel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C46C6-34BF-4622-AF42-DA62B2E7F089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6A4545E-4D0C-404D-802C-29A16093374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11976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EEFD6-9D80-4ED3-8783-31B125E5D818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2ED07-9DCE-4BD7-9113-29CD3486F6E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44390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FAD71-BD6A-48E5-A54E-68BCF070ADB8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498F3-6550-4521-893B-84A09ED88EC3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07184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292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DEC70-34B9-4B9E-B824-5633316709C0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24EFC-9463-4790-8E88-2B0FE5E7F38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763301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63596-A16E-4C42-96C3-7328A7A7938B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B1118-16C1-428D-9EAD-6C1C159FC738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95864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55332-1F2D-4EEF-855E-4E75C955B2E2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1D67C-3B45-49BB-8CE2-6E5B0467E568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4588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41B85-6D69-44BA-8921-909CCB951D78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8045C-9955-41DC-98BA-4D75233DCA0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678455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ED7A2-0DCD-4825-9366-94001356B9DC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591C7-D326-4447-B59E-E7B4A85FD7A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217119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4CE00-F9CC-47E9-A53E-2C2E32335810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BAF71-F046-432D-974C-0DF5CC18A08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97538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74A5E-EE59-48DE-978C-633624C01167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2A96B-B231-4853-AE4E-CAE1F8BE6647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8355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B4348-A53C-4729-8EC3-F78D54140B32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F0949-74DD-4346-ADD2-6182896229BB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4976999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557213"/>
            <a:ext cx="2228850" cy="5392737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557213"/>
            <a:ext cx="6534150" cy="5392737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83316-2F24-4248-835B-D78F45DEEC3A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114A6-BDBD-422A-A5B0-9D24B2CFAEA6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7745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3FC60-1246-457A-A2FC-57C4B99A30B3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A85ED-A472-4F04-B96F-8D54AC26476B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5623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615B6-936F-40E2-9DFD-011E9D01537F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E313-B018-416A-BF6D-C3BD2E05587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0468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87969-E59E-48B9-98C5-52DE164F697A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99575-7B78-4FE3-9FEA-884C1EE405B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210309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D338-2690-4303-867B-B1E98F3BE739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40C42-0B1D-4C2A-8029-AF6C4F53C518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950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ECBF9-9D95-4240-8DF4-15B50150476D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21BE0-577D-448D-8DDA-99F55D600DB7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2435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65425-83F1-4091-B5F7-2DBD38B043FB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A53E06-12CB-4AD9-B497-A868EBC6D9BB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1287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3" y="273049"/>
            <a:ext cx="3259006" cy="116205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3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E3FAF-9056-4AC4-BDFA-7C3AF6B423FF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75DBC-CD55-4338-85C1-E025E2F250B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4400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1029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modelstijlen te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12FC873-289C-418F-ABE2-0E6A21CA4815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A01B3009-F66C-4E14-8C0E-85071FDEE2A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1030288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defTabSz="10302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2pPr>
      <a:lvl3pPr algn="l" defTabSz="10302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3pPr>
      <a:lvl4pPr algn="l" defTabSz="10302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4pPr>
      <a:lvl5pPr algn="l" defTabSz="10302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9pPr>
    </p:titleStyle>
    <p:bodyStyle>
      <a:lvl1pPr marL="385763" indent="-385763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Arial" pitchFamily="34" charset="0"/>
          <a:ea typeface="+mn-ea"/>
          <a:cs typeface="+mn-cs"/>
        </a:defRPr>
      </a:lvl1pPr>
      <a:lvl2pPr marL="836613" indent="-322263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Arial" pitchFamily="34" charset="0"/>
          <a:ea typeface="+mn-ea"/>
          <a:cs typeface="+mn-cs"/>
        </a:defRPr>
      </a:lvl2pPr>
      <a:lvl3pPr marL="1289050" indent="-257175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2"/>
          </a:solidFill>
          <a:latin typeface="Arial" pitchFamily="34" charset="0"/>
          <a:ea typeface="+mn-ea"/>
          <a:cs typeface="+mn-cs"/>
        </a:defRPr>
      </a:lvl3pPr>
      <a:lvl4pPr marL="1804988" indent="-257175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2"/>
          </a:solidFill>
          <a:latin typeface="Arial" pitchFamily="34" charset="0"/>
          <a:ea typeface="+mn-ea"/>
          <a:cs typeface="+mn-cs"/>
        </a:defRPr>
      </a:lvl4pPr>
      <a:lvl5pPr marL="2320925" indent="-257175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2"/>
          </a:solidFill>
          <a:latin typeface="Arial" pitchFamily="34" charset="0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205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modelstijlen te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7306B934-D300-4C9E-91AB-1E94F092D877}" type="datetimeFigureOut">
              <a:rPr lang="nl-NL" altLang="nl-NL"/>
              <a:pPr>
                <a:defRPr/>
              </a:pPr>
              <a:t>21-9-2018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B83EEF9-65E4-41CD-A021-CD71581D977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10302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302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2pPr>
      <a:lvl3pPr algn="l" defTabSz="10302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3pPr>
      <a:lvl4pPr algn="l" defTabSz="10302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4pPr>
      <a:lvl5pPr algn="l" defTabSz="10302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</a:defRPr>
      </a:lvl9pPr>
    </p:titleStyle>
    <p:bodyStyle>
      <a:lvl1pPr marL="385763" indent="-385763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36613" indent="-322263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2"/>
          </a:solidFill>
          <a:latin typeface="+mn-lt"/>
        </a:defRPr>
      </a:lvl2pPr>
      <a:lvl3pPr marL="1289050" indent="-257175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>
          <a:solidFill>
            <a:schemeClr val="tx2"/>
          </a:solidFill>
          <a:latin typeface="+mn-lt"/>
        </a:defRPr>
      </a:lvl3pPr>
      <a:lvl4pPr marL="1804988" indent="-257175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2"/>
          </a:solidFill>
          <a:latin typeface="+mn-lt"/>
        </a:defRPr>
      </a:lvl4pPr>
      <a:lvl5pPr marL="2320925" indent="-257175" algn="l" defTabSz="103028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5pPr>
      <a:lvl6pPr marL="2778125" indent="-257175" algn="l" defTabSz="1030288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2"/>
          </a:solidFill>
          <a:latin typeface="+mn-lt"/>
        </a:defRPr>
      </a:lvl6pPr>
      <a:lvl7pPr marL="3235325" indent="-257175" algn="l" defTabSz="1030288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2"/>
          </a:solidFill>
          <a:latin typeface="+mn-lt"/>
        </a:defRPr>
      </a:lvl7pPr>
      <a:lvl8pPr marL="3692525" indent="-257175" algn="l" defTabSz="1030288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2"/>
          </a:solidFill>
          <a:latin typeface="+mn-lt"/>
        </a:defRPr>
      </a:lvl8pPr>
      <a:lvl9pPr marL="4149725" indent="-257175" algn="l" defTabSz="1030288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2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video" Target="file:///H:\Marketing&amp;Communicatie\Diana\Powerpoint%2016.03.2010\inlaat%203.wm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nl-NL" dirty="0">
                <a:latin typeface="Arial" charset="0"/>
              </a:rPr>
              <a:t>WTW Jan </a:t>
            </a:r>
            <a:r>
              <a:rPr lang="en-US" altLang="nl-NL" dirty="0" err="1">
                <a:latin typeface="Arial" charset="0"/>
              </a:rPr>
              <a:t>Lagrand</a:t>
            </a:r>
            <a:br>
              <a:rPr lang="en-US" altLang="nl-NL" dirty="0">
                <a:latin typeface="Arial" charset="0"/>
              </a:rPr>
            </a:br>
            <a:br>
              <a:rPr lang="en-US" altLang="nl-NL" dirty="0">
                <a:latin typeface="Arial" charset="0"/>
              </a:rPr>
            </a:br>
            <a:r>
              <a:rPr lang="en-US" altLang="nl-NL" dirty="0">
                <a:latin typeface="Arial" charset="0"/>
              </a:rPr>
              <a:t>Top of the bill !</a:t>
            </a:r>
          </a:p>
        </p:txBody>
      </p:sp>
      <p:sp>
        <p:nvSpPr>
          <p:cNvPr id="5123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altLang="nl-NL" dirty="0">
              <a:latin typeface="Arial" charset="0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>
                <a:latin typeface="Arial" charset="0"/>
              </a:rPr>
              <a:t>History PWN: link between water and nature</a:t>
            </a:r>
            <a:endParaRPr lang="nl-NL" altLang="nl-NL">
              <a:latin typeface="Arial" charset="0"/>
            </a:endParaRPr>
          </a:p>
        </p:txBody>
      </p:sp>
      <p:pic>
        <p:nvPicPr>
          <p:cNvPr id="15363" name="Afbeelding 4" descr="Afbeelding2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844675"/>
            <a:ext cx="52578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>
                <a:latin typeface="Arial" charset="0"/>
              </a:rPr>
              <a:t>History PWN: link between water and nature</a:t>
            </a:r>
            <a:endParaRPr lang="nl-NL" altLang="nl-NL">
              <a:latin typeface="Arial" charset="0"/>
            </a:endParaRPr>
          </a:p>
        </p:txBody>
      </p:sp>
      <p:sp>
        <p:nvSpPr>
          <p:cNvPr id="16387" name="Tijdelijke aanduiding voor inhoud 2"/>
          <p:cNvSpPr>
            <a:spLocks noGrp="1"/>
          </p:cNvSpPr>
          <p:nvPr>
            <p:ph idx="1"/>
          </p:nvPr>
        </p:nvSpPr>
        <p:spPr>
          <a:xfrm>
            <a:off x="495300" y="2085975"/>
            <a:ext cx="5681663" cy="3863975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altLang="nl-NL">
                <a:latin typeface="Arial" charset="0"/>
              </a:rPr>
              <a:t>In North Holland, natural freshwater supplies are only found in the sand dunes and Gooi area.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nl-NL">
                <a:latin typeface="Arial" charset="0"/>
              </a:rPr>
              <a:t>Initially, dune water was the only source for drinking water. </a:t>
            </a:r>
          </a:p>
          <a:p>
            <a:pPr eaLnBrk="1" hangingPunct="1">
              <a:spcBef>
                <a:spcPts val="1800"/>
              </a:spcBef>
            </a:pPr>
            <a:endParaRPr lang="nl-NL" altLang="nl-NL">
              <a:latin typeface="Arial" charset="0"/>
            </a:endParaRPr>
          </a:p>
        </p:txBody>
      </p:sp>
      <p:pic>
        <p:nvPicPr>
          <p:cNvPr id="16388" name="Picture 3" descr="PWN ka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r="22343"/>
          <a:stretch>
            <a:fillRect/>
          </a:stretch>
        </p:blipFill>
        <p:spPr bwMode="auto">
          <a:xfrm>
            <a:off x="6373813" y="1789113"/>
            <a:ext cx="3532187" cy="506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>
                <a:latin typeface="Arial" charset="0"/>
              </a:rPr>
              <a:t>History PWN: link between water and nature</a:t>
            </a:r>
            <a:endParaRPr lang="nl-NL" altLang="nl-NL">
              <a:latin typeface="Arial" charset="0"/>
            </a:endParaRPr>
          </a:p>
        </p:txBody>
      </p:sp>
      <p:sp>
        <p:nvSpPr>
          <p:cNvPr id="17411" name="Tijdelijke aanduiding voor inhoud 2"/>
          <p:cNvSpPr>
            <a:spLocks noGrp="1"/>
          </p:cNvSpPr>
          <p:nvPr>
            <p:ph idx="1"/>
          </p:nvPr>
        </p:nvSpPr>
        <p:spPr>
          <a:xfrm>
            <a:off x="495300" y="2085975"/>
            <a:ext cx="5681663" cy="3863975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altLang="nl-NL">
                <a:latin typeface="Arial" charset="0"/>
              </a:rPr>
              <a:t>In North Holland, natural freshwater supplies are only found in the sand dunes and Gooi area.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nl-NL">
                <a:latin typeface="Arial" charset="0"/>
              </a:rPr>
              <a:t>Initially, dune water was the only source for drinking water. 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nl-NL">
                <a:latin typeface="Arial" charset="0"/>
              </a:rPr>
              <a:t>From 1956 on, replenished by surface water (Lake IJssel, rivers Lek and Rhine). 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nl-NL">
                <a:latin typeface="Arial" charset="0"/>
              </a:rPr>
              <a:t>The dunes are still an important strategic reservoir for drinking water in North Holland. 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nl-NL">
                <a:latin typeface="Arial" charset="0"/>
              </a:rPr>
              <a:t>Without dunes no reliability of supply. </a:t>
            </a:r>
          </a:p>
          <a:p>
            <a:pPr eaLnBrk="1" hangingPunct="1">
              <a:spcBef>
                <a:spcPts val="1800"/>
              </a:spcBef>
            </a:pPr>
            <a:endParaRPr lang="nl-NL" altLang="nl-NL">
              <a:latin typeface="Arial" charset="0"/>
            </a:endParaRPr>
          </a:p>
        </p:txBody>
      </p:sp>
      <p:pic>
        <p:nvPicPr>
          <p:cNvPr id="17412" name="Picture 4" descr="wrksyste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3"/>
          <a:stretch>
            <a:fillRect/>
          </a:stretch>
        </p:blipFill>
        <p:spPr bwMode="auto">
          <a:xfrm>
            <a:off x="6176963" y="1785938"/>
            <a:ext cx="3729037" cy="506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2750" r="35825" b="12201"/>
          <a:stretch>
            <a:fillRect/>
          </a:stretch>
        </p:blipFill>
        <p:spPr bwMode="auto">
          <a:xfrm>
            <a:off x="1281113" y="1125538"/>
            <a:ext cx="489585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/>
          <p:cNvSpPr txBox="1">
            <a:spLocks/>
          </p:cNvSpPr>
          <p:nvPr/>
        </p:nvSpPr>
        <p:spPr bwMode="auto">
          <a:xfrm>
            <a:off x="415925" y="477838"/>
            <a:ext cx="8915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836613" indent="-322263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289050" indent="-257175">
              <a:spcBef>
                <a:spcPct val="20000"/>
              </a:spcBef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804988" indent="-257175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320925" indent="-257175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7781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32353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6925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41497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3000" b="1" dirty="0" err="1"/>
              <a:t>Infiltration</a:t>
            </a:r>
            <a:r>
              <a:rPr lang="nl-NL" altLang="nl-NL" sz="3000" b="1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224964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125538"/>
            <a:ext cx="6477000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 txBox="1">
            <a:spLocks/>
          </p:cNvSpPr>
          <p:nvPr/>
        </p:nvSpPr>
        <p:spPr bwMode="auto">
          <a:xfrm>
            <a:off x="415925" y="477838"/>
            <a:ext cx="8915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836613" indent="-322263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289050" indent="-257175">
              <a:spcBef>
                <a:spcPct val="20000"/>
              </a:spcBef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804988" indent="-257175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320925" indent="-257175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7781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32353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6925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41497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3000" b="1" dirty="0"/>
              <a:t>Open </a:t>
            </a:r>
            <a:r>
              <a:rPr lang="nl-NL" altLang="nl-NL" sz="3000" b="1" dirty="0" err="1"/>
              <a:t>infiltration</a:t>
            </a:r>
            <a:endParaRPr lang="nl-NL" altLang="nl-NL" sz="3000" b="1" dirty="0"/>
          </a:p>
        </p:txBody>
      </p:sp>
    </p:spTree>
    <p:extLst>
      <p:ext uri="{BB962C8B-B14F-4D97-AF65-F5344CB8AC3E}">
        <p14:creationId xmlns:p14="http://schemas.microsoft.com/office/powerpoint/2010/main" val="295412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196975"/>
            <a:ext cx="534987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 txBox="1">
            <a:spLocks/>
          </p:cNvSpPr>
          <p:nvPr/>
        </p:nvSpPr>
        <p:spPr bwMode="auto">
          <a:xfrm>
            <a:off x="415925" y="477838"/>
            <a:ext cx="8915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836613" indent="-322263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289050" indent="-257175">
              <a:spcBef>
                <a:spcPct val="20000"/>
              </a:spcBef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804988" indent="-257175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320925" indent="-257175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7781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32353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6925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4149725" indent="-257175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3000" b="1" dirty="0" err="1"/>
              <a:t>Deep</a:t>
            </a:r>
            <a:r>
              <a:rPr lang="nl-NL" altLang="nl-NL" sz="3000" b="1" dirty="0"/>
              <a:t> well </a:t>
            </a:r>
            <a:r>
              <a:rPr lang="nl-NL" altLang="nl-NL" sz="3000" b="1" dirty="0" err="1"/>
              <a:t>infiltration</a:t>
            </a:r>
            <a:endParaRPr lang="nl-NL" altLang="nl-NL" sz="3000" b="1" dirty="0"/>
          </a:p>
        </p:txBody>
      </p:sp>
    </p:spTree>
    <p:extLst>
      <p:ext uri="{BB962C8B-B14F-4D97-AF65-F5344CB8AC3E}">
        <p14:creationId xmlns:p14="http://schemas.microsoft.com/office/powerpoint/2010/main" val="213906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Infiltration area ICAS (1956)</a:t>
            </a:r>
          </a:p>
        </p:txBody>
      </p:sp>
      <p:pic>
        <p:nvPicPr>
          <p:cNvPr id="20483" name="Picture 2" descr="ic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911350"/>
            <a:ext cx="6611937" cy="497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Afbeelding 4" descr="Afbeelding3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1479550"/>
            <a:ext cx="2620962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Infiltration area IKIEF (1976)</a:t>
            </a:r>
          </a:p>
        </p:txBody>
      </p:sp>
      <p:pic>
        <p:nvPicPr>
          <p:cNvPr id="21507" name="Picture 5" descr="0021290_Page_18_Image_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3"/>
          <a:stretch>
            <a:fillRect/>
          </a:stretch>
        </p:blipFill>
        <p:spPr bwMode="auto">
          <a:xfrm>
            <a:off x="560388" y="1916113"/>
            <a:ext cx="6605587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membraan bewerk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r="11646"/>
          <a:stretch>
            <a:fillRect/>
          </a:stretch>
        </p:blipFill>
        <p:spPr bwMode="auto">
          <a:xfrm>
            <a:off x="4953000" y="836613"/>
            <a:ext cx="427355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776288" y="1700213"/>
            <a:ext cx="3989387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836613" indent="-322263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289050" indent="-257175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804988" indent="-257175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320925" indent="-257175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7781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32353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6925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41497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GB" altLang="nl-NL" sz="1600"/>
              <a:t>Innovation-focused culture of PWN </a:t>
            </a:r>
          </a:p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GB" altLang="nl-NL" sz="1600"/>
              <a:t>results in worldwide leadership in </a:t>
            </a:r>
          </a:p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GB" altLang="nl-NL" sz="1600"/>
              <a:t>drinking water technology</a:t>
            </a:r>
            <a:br>
              <a:rPr lang="en-GB" altLang="nl-NL" sz="1600"/>
            </a:br>
            <a:endParaRPr lang="nl-NL" altLang="nl-NL" sz="1600"/>
          </a:p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nl-NL" altLang="nl-NL" sz="1600" b="1"/>
              <a:t>1989</a:t>
            </a:r>
            <a:r>
              <a:rPr lang="nl-NL" altLang="nl-NL" sz="1600"/>
              <a:t>	 </a:t>
            </a:r>
            <a:r>
              <a:rPr lang="en-GB" altLang="nl-NL" sz="1600"/>
              <a:t>Deep-well infiltration </a:t>
            </a:r>
            <a:endParaRPr lang="nl-NL" altLang="nl-NL" sz="1600"/>
          </a:p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nl-NL" altLang="nl-NL" sz="1600" b="1"/>
              <a:t>1999</a:t>
            </a:r>
            <a:r>
              <a:rPr lang="nl-NL" altLang="nl-NL" sz="1600"/>
              <a:t>	 </a:t>
            </a:r>
            <a:r>
              <a:rPr lang="en-GB" altLang="nl-NL" sz="1600"/>
              <a:t>Membrane filtration</a:t>
            </a:r>
            <a:r>
              <a:rPr lang="nl-NL" altLang="nl-NL" sz="1600"/>
              <a:t> </a:t>
            </a:r>
          </a:p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nl-NL" altLang="nl-NL" sz="1600" b="1"/>
              <a:t>2004</a:t>
            </a:r>
            <a:r>
              <a:rPr lang="nl-NL" altLang="nl-NL" sz="1600"/>
              <a:t>	 </a:t>
            </a:r>
            <a:r>
              <a:rPr lang="en-GB" altLang="nl-NL" sz="1600"/>
              <a:t>UV/H2O2 </a:t>
            </a:r>
          </a:p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nl-NL" altLang="nl-NL" sz="1600" b="1"/>
              <a:t>2004</a:t>
            </a:r>
            <a:r>
              <a:rPr lang="nl-NL" altLang="nl-NL" sz="1600"/>
              <a:t>	 </a:t>
            </a:r>
            <a:r>
              <a:rPr lang="nl-NL" altLang="nl-NL" sz="1600" noProof="1"/>
              <a:t>Perfector</a:t>
            </a:r>
            <a:r>
              <a:rPr lang="en-GB" altLang="nl-NL" sz="1600"/>
              <a:t>-E</a:t>
            </a:r>
          </a:p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nl-NL" altLang="nl-NL" sz="1600" b="1"/>
              <a:t>2008</a:t>
            </a:r>
            <a:r>
              <a:rPr lang="nl-NL" altLang="nl-NL" sz="1600"/>
              <a:t>	 </a:t>
            </a:r>
            <a:r>
              <a:rPr lang="en-US" altLang="nl-NL" sz="1600"/>
              <a:t>Heemskerk 2 </a:t>
            </a:r>
          </a:p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nl-NL" altLang="nl-NL" sz="1600" b="1"/>
              <a:t>2008</a:t>
            </a:r>
            <a:r>
              <a:rPr lang="nl-NL" altLang="nl-NL" sz="1600"/>
              <a:t>	 </a:t>
            </a:r>
            <a:r>
              <a:rPr lang="en-US" altLang="nl-NL" sz="1600"/>
              <a:t>Relining </a:t>
            </a:r>
            <a:endParaRPr lang="nl-NL" altLang="nl-NL" sz="1600"/>
          </a:p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nl-NL" altLang="nl-NL" sz="1600" b="1"/>
              <a:t>2010</a:t>
            </a:r>
            <a:r>
              <a:rPr lang="nl-NL" altLang="nl-NL" sz="1600"/>
              <a:t> 	 </a:t>
            </a:r>
            <a:r>
              <a:rPr lang="en-US" altLang="nl-NL" sz="1600"/>
              <a:t>SIX technology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820738" y="404813"/>
            <a:ext cx="1468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836613" indent="-322263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289050" indent="-257175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804988" indent="-257175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320925" indent="-257175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7781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32353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6925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41497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nl-NL" altLang="nl-NL" b="1"/>
              <a:t>Innovation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ChangeArrowheads="1"/>
          </p:cNvSpPr>
          <p:nvPr/>
        </p:nvSpPr>
        <p:spPr bwMode="auto">
          <a:xfrm>
            <a:off x="830263" y="333375"/>
            <a:ext cx="2905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836613" indent="-322263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289050" indent="-257175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804988" indent="-257175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320925" indent="-257175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7781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32353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6925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41497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GB" altLang="nl-NL" b="1"/>
              <a:t>Pre-purification </a:t>
            </a:r>
            <a:r>
              <a:rPr lang="nl-NL" altLang="nl-NL" b="1"/>
              <a:t>Andijk</a:t>
            </a:r>
          </a:p>
        </p:txBody>
      </p:sp>
      <p:pic>
        <p:nvPicPr>
          <p:cNvPr id="23556" name="Picture 5" descr="luchtfoto wrkI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981075"/>
            <a:ext cx="6191250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laat 3.wm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96975"/>
            <a:ext cx="5903913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hthoek 6"/>
          <p:cNvSpPr>
            <a:spLocks noChangeArrowheads="1"/>
          </p:cNvSpPr>
          <p:nvPr/>
        </p:nvSpPr>
        <p:spPr bwMode="auto">
          <a:xfrm>
            <a:off x="488950" y="1557338"/>
            <a:ext cx="309562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50000"/>
              </a:spcBef>
              <a:buFontTx/>
              <a:buNone/>
            </a:pPr>
            <a:r>
              <a:rPr lang="en-US" altLang="nl-NL" sz="1600" dirty="0">
                <a:cs typeface="Arial" charset="0"/>
              </a:rPr>
              <a:t>PWN at a glance</a:t>
            </a:r>
          </a:p>
          <a:p>
            <a:pPr eaLnBrk="1" hangingPunct="1">
              <a:lnSpc>
                <a:spcPts val="1800"/>
              </a:lnSpc>
              <a:spcBef>
                <a:spcPct val="50000"/>
              </a:spcBef>
              <a:buFontTx/>
              <a:buNone/>
            </a:pPr>
            <a:r>
              <a:rPr lang="en-US" altLang="nl-NL" sz="1600" dirty="0">
                <a:cs typeface="Arial" charset="0"/>
              </a:rPr>
              <a:t>WTW Jan </a:t>
            </a:r>
            <a:r>
              <a:rPr lang="en-US" altLang="nl-NL" sz="1600" dirty="0" err="1">
                <a:cs typeface="Arial" charset="0"/>
              </a:rPr>
              <a:t>Lagrand</a:t>
            </a:r>
            <a:endParaRPr lang="en-US" altLang="nl-NL" sz="1600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0000">
                <p:cTn id="7" repeatCount="10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7" descr="WRKI-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 b="14230"/>
          <a:stretch>
            <a:fillRect/>
          </a:stretch>
        </p:blipFill>
        <p:spPr bwMode="auto">
          <a:xfrm>
            <a:off x="849313" y="908050"/>
            <a:ext cx="8137525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849313" y="333375"/>
            <a:ext cx="3540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836613" indent="-322263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289050" indent="-257175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804988" indent="-257175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320925" indent="-257175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7781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32353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6925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41497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GB" altLang="nl-NL" b="1"/>
              <a:t>Pre-purification </a:t>
            </a:r>
            <a:r>
              <a:rPr lang="nl-NL" altLang="nl-NL" b="1"/>
              <a:t>Nieuwegein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>
                <a:latin typeface="Arial" charset="0"/>
              </a:rPr>
              <a:t>Raw water intake at Andijk</a:t>
            </a:r>
          </a:p>
        </p:txBody>
      </p:sp>
      <p:pic>
        <p:nvPicPr>
          <p:cNvPr id="25603" name="Picture 5" descr="algen inla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773238"/>
            <a:ext cx="6248400" cy="468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2507969" y="3405373"/>
            <a:ext cx="3968607" cy="2492827"/>
            <a:chOff x="1404" y="1590"/>
            <a:chExt cx="3862" cy="2430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723" y="2100"/>
              <a:ext cx="119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65495" tIns="32748" rIns="65495" bIns="32748" anchor="ctr">
              <a:spAutoFit/>
            </a:bodyPr>
            <a:lstStyle>
              <a:lvl1pPr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431800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8651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2969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1730375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1875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6447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1019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5591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nl-NL" sz="2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atrazine</a:t>
              </a:r>
              <a:endParaRPr lang="en-US" altLang="nl-NL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1449" y="2772"/>
              <a:ext cx="131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65495" tIns="32748" rIns="65495" bIns="32748" anchor="ctr">
              <a:spAutoFit/>
            </a:bodyPr>
            <a:lstStyle>
              <a:lvl1pPr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431800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8651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2969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1730375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1875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6447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1019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5591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nl-NL" sz="23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bromacil</a:t>
              </a:r>
              <a:endParaRPr lang="en-US" altLang="nl-NL" sz="13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662" y="2099"/>
              <a:ext cx="780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65495" tIns="32748" rIns="65495" bIns="32748" anchor="ctr">
              <a:spAutoFit/>
            </a:bodyPr>
            <a:lstStyle>
              <a:lvl1pPr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431800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8651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2969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1730375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1875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6447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1019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5591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nl-NL" sz="17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diuron</a:t>
              </a:r>
              <a:endParaRPr lang="en-US" altLang="nl-NL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4709" y="1590"/>
              <a:ext cx="558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65495" tIns="32748" rIns="65495" bIns="32748" anchor="ctr">
              <a:spAutoFit/>
            </a:bodyPr>
            <a:lstStyle>
              <a:lvl1pPr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431800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8651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2969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1730375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1875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6447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1019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5591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nl-NL" sz="17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TCA</a:t>
              </a:r>
              <a:endParaRPr lang="en-US" altLang="nl-NL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511" y="3283"/>
              <a:ext cx="129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65495" tIns="32748" rIns="65495" bIns="32748" anchor="ctr">
              <a:spAutoFit/>
            </a:bodyPr>
            <a:lstStyle>
              <a:lvl1pPr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431800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8651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2969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1730375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1875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6447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1019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5591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nl-NL" sz="19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bentazone</a:t>
              </a:r>
              <a:endParaRPr lang="en-US" altLang="nl-NL" sz="19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1404" y="3702"/>
              <a:ext cx="641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65495" tIns="32748" rIns="65495" bIns="32748" anchor="ctr">
              <a:spAutoFit/>
            </a:bodyPr>
            <a:lstStyle>
              <a:lvl1pPr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431800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8651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3pPr>
              <a:lvl4pPr marL="1296988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1730375" algn="l" defTabSz="865188"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1875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6447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1019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559175" defTabSz="8651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nl-NL" sz="17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2,4-D</a:t>
              </a:r>
              <a:endParaRPr lang="en-US" altLang="nl-NL" sz="13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566738" y="836613"/>
            <a:ext cx="8915400" cy="647700"/>
          </a:xfrm>
        </p:spPr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Advanced requirements</a:t>
            </a:r>
            <a:endParaRPr lang="en-US" altLang="nl-NL">
              <a:latin typeface="Arial" charset="0"/>
            </a:endParaRPr>
          </a:p>
        </p:txBody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>
          <a:xfrm>
            <a:off x="446088" y="1773238"/>
            <a:ext cx="8915400" cy="3863975"/>
          </a:xfrm>
        </p:spPr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Improved drinking water quality requires: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disinfection, preferably without chlorine application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barrier for organic micro pollutants (pesticides, industrial contaminants, medicine &amp; hormone residuals)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softening 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desalination (for control of Na content)</a:t>
            </a:r>
          </a:p>
          <a:p>
            <a:pPr eaLnBrk="1" hangingPunct="1"/>
            <a:endParaRPr lang="en-US" altLang="nl-NL">
              <a:latin typeface="Arial" charset="0"/>
            </a:endParaRPr>
          </a:p>
        </p:txBody>
      </p:sp>
      <p:pic>
        <p:nvPicPr>
          <p:cNvPr id="27652" name="Picture 4" descr="0022423_Page_02_Image_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1"/>
          <a:stretch>
            <a:fillRect/>
          </a:stretch>
        </p:blipFill>
        <p:spPr bwMode="auto">
          <a:xfrm>
            <a:off x="1857375" y="3789363"/>
            <a:ext cx="4608513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Heemskerk 1</a:t>
            </a:r>
            <a:endParaRPr lang="en-US" altLang="nl-NL">
              <a:latin typeface="Arial" charset="0"/>
            </a:endParaRPr>
          </a:p>
        </p:txBody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Membrane technology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Ultra Filtration + Reverse Osmosis</a:t>
            </a:r>
          </a:p>
          <a:p>
            <a:pPr eaLnBrk="1" hangingPunct="1"/>
            <a:r>
              <a:rPr lang="nl-NL" altLang="nl-NL">
                <a:latin typeface="Arial" charset="0"/>
              </a:rPr>
              <a:t>Characteristics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disinfection: dual barrier! --&gt; no chlorine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softening: cost savings, consumer comfort, network protection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barrier to organic micro pollutants (pesticides, hormone &amp; medicine residuals)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concentrate waste (brine) --&gt; sea outfall</a:t>
            </a:r>
          </a:p>
          <a:p>
            <a:pPr eaLnBrk="1" hangingPunct="1"/>
            <a:endParaRPr lang="en-US" altLang="nl-NL">
              <a:latin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20"/>
          <p:cNvGrpSpPr>
            <a:grpSpLocks/>
          </p:cNvGrpSpPr>
          <p:nvPr/>
        </p:nvGrpSpPr>
        <p:grpSpPr bwMode="auto">
          <a:xfrm>
            <a:off x="504825" y="714375"/>
            <a:ext cx="8348663" cy="4999038"/>
            <a:chOff x="472" y="904"/>
            <a:chExt cx="5259" cy="3149"/>
          </a:xfrm>
        </p:grpSpPr>
        <p:grpSp>
          <p:nvGrpSpPr>
            <p:cNvPr id="29699" name="Group 21"/>
            <p:cNvGrpSpPr>
              <a:grpSpLocks/>
            </p:cNvGrpSpPr>
            <p:nvPr/>
          </p:nvGrpSpPr>
          <p:grpSpPr bwMode="auto">
            <a:xfrm>
              <a:off x="472" y="904"/>
              <a:ext cx="5088" cy="2966"/>
              <a:chOff x="432" y="1039"/>
              <a:chExt cx="5088" cy="2966"/>
            </a:xfrm>
          </p:grpSpPr>
          <p:pic>
            <p:nvPicPr>
              <p:cNvPr id="29701" name="Picture 22" descr="pijlen filter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" y="1488"/>
                <a:ext cx="5088" cy="2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02" name="Text Box 23"/>
              <p:cNvSpPr txBox="1">
                <a:spLocks noChangeArrowheads="1"/>
              </p:cNvSpPr>
              <p:nvPr/>
            </p:nvSpPr>
            <p:spPr bwMode="auto">
              <a:xfrm>
                <a:off x="528" y="1039"/>
                <a:ext cx="864" cy="4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en-GB" altLang="nl-NL" sz="2400">
                    <a:solidFill>
                      <a:schemeClr val="accent2"/>
                    </a:solidFill>
                  </a:rPr>
                  <a:t>Micro</a:t>
                </a:r>
              </a:p>
              <a:p>
                <a:pPr algn="l" eaLnBrk="0" hangingPunct="0">
                  <a:lnSpc>
                    <a:spcPct val="20000"/>
                  </a:lnSpc>
                  <a:spcBef>
                    <a:spcPct val="50000"/>
                  </a:spcBef>
                </a:pPr>
                <a:r>
                  <a:rPr lang="en-GB" altLang="nl-NL" sz="2400">
                    <a:solidFill>
                      <a:schemeClr val="accent2"/>
                    </a:solidFill>
                  </a:rPr>
                  <a:t>Filtration</a:t>
                </a:r>
                <a:endParaRPr lang="en-GB" altLang="nl-NL" sz="2400">
                  <a:solidFill>
                    <a:srgbClr val="FFFF00"/>
                  </a:solidFill>
                </a:endParaRPr>
              </a:p>
            </p:txBody>
          </p:sp>
          <p:sp>
            <p:nvSpPr>
              <p:cNvPr id="29703" name="Rectangle 24"/>
              <p:cNvSpPr>
                <a:spLocks noChangeArrowheads="1"/>
              </p:cNvSpPr>
              <p:nvPr/>
            </p:nvSpPr>
            <p:spPr bwMode="auto">
              <a:xfrm>
                <a:off x="1803" y="1039"/>
                <a:ext cx="853" cy="4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en-GB" altLang="nl-NL" sz="2400">
                    <a:solidFill>
                      <a:schemeClr val="accent2"/>
                    </a:solidFill>
                  </a:rPr>
                  <a:t>Ultra</a:t>
                </a:r>
              </a:p>
              <a:p>
                <a:pPr algn="l" eaLnBrk="0" hangingPunct="0">
                  <a:lnSpc>
                    <a:spcPct val="20000"/>
                  </a:lnSpc>
                  <a:spcBef>
                    <a:spcPct val="50000"/>
                  </a:spcBef>
                </a:pPr>
                <a:r>
                  <a:rPr lang="en-GB" altLang="nl-NL" sz="2400">
                    <a:solidFill>
                      <a:schemeClr val="accent2"/>
                    </a:solidFill>
                  </a:rPr>
                  <a:t>Filtration</a:t>
                </a:r>
                <a:endParaRPr lang="en-GB" altLang="nl-NL" sz="2400">
                  <a:solidFill>
                    <a:srgbClr val="FFFF00"/>
                  </a:solidFill>
                </a:endParaRPr>
              </a:p>
            </p:txBody>
          </p:sp>
          <p:sp>
            <p:nvSpPr>
              <p:cNvPr id="80921" name="Rectangle 25"/>
              <p:cNvSpPr>
                <a:spLocks noChangeArrowheads="1"/>
              </p:cNvSpPr>
              <p:nvPr/>
            </p:nvSpPr>
            <p:spPr bwMode="auto">
              <a:xfrm>
                <a:off x="3024" y="1039"/>
                <a:ext cx="853" cy="4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  <a:defRPr/>
                </a:pPr>
                <a:r>
                  <a:rPr lang="en-GB" altLang="nl-NL" sz="24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</a:rPr>
                  <a:t>Nano</a:t>
                </a:r>
              </a:p>
              <a:p>
                <a:pPr algn="l" eaLnBrk="0" hangingPunct="0">
                  <a:lnSpc>
                    <a:spcPct val="20000"/>
                  </a:lnSpc>
                  <a:spcBef>
                    <a:spcPct val="50000"/>
                  </a:spcBef>
                  <a:defRPr/>
                </a:pPr>
                <a:r>
                  <a:rPr lang="en-GB" altLang="nl-NL" sz="24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</a:rPr>
                  <a:t>Filtration</a:t>
                </a:r>
                <a:endParaRPr lang="en-GB" altLang="nl-NL" sz="2400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80922" name="Rectangle 26"/>
              <p:cNvSpPr>
                <a:spLocks noChangeArrowheads="1"/>
              </p:cNvSpPr>
              <p:nvPr/>
            </p:nvSpPr>
            <p:spPr bwMode="auto">
              <a:xfrm>
                <a:off x="4203" y="1039"/>
                <a:ext cx="927" cy="4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  <a:defRPr/>
                </a:pPr>
                <a:r>
                  <a:rPr lang="en-GB" altLang="nl-NL" sz="2400" b="1" i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</a:rPr>
                  <a:t>Reverse</a:t>
                </a:r>
              </a:p>
              <a:p>
                <a:pPr algn="l" eaLnBrk="0" hangingPunct="0">
                  <a:lnSpc>
                    <a:spcPct val="20000"/>
                  </a:lnSpc>
                  <a:spcBef>
                    <a:spcPct val="50000"/>
                  </a:spcBef>
                  <a:defRPr/>
                </a:pPr>
                <a:r>
                  <a:rPr lang="en-GB" altLang="nl-NL" sz="2400" b="1" i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</a:rPr>
                  <a:t>Osmosis</a:t>
                </a:r>
                <a:endParaRPr lang="en-GB" altLang="nl-NL" sz="2400" b="1" i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29706" name="Text Box 27"/>
              <p:cNvSpPr txBox="1">
                <a:spLocks noChangeArrowheads="1"/>
              </p:cNvSpPr>
              <p:nvPr/>
            </p:nvSpPr>
            <p:spPr bwMode="auto">
              <a:xfrm>
                <a:off x="720" y="3072"/>
                <a:ext cx="768" cy="9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colloids viruses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colour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hardness pesticides salts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water</a:t>
                </a:r>
                <a:endParaRPr lang="en-GB" altLang="nl-NL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07" name="Rectangle 28"/>
              <p:cNvSpPr>
                <a:spLocks noChangeArrowheads="1"/>
              </p:cNvSpPr>
              <p:nvPr/>
            </p:nvSpPr>
            <p:spPr bwMode="auto">
              <a:xfrm>
                <a:off x="1200" y="1659"/>
                <a:ext cx="571" cy="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lnSpc>
                    <a:spcPct val="85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giarda</a:t>
                </a:r>
              </a:p>
              <a:p>
                <a:pPr algn="l" eaLnBrk="0" hangingPunct="0">
                  <a:lnSpc>
                    <a:spcPct val="85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crypto</a:t>
                </a:r>
              </a:p>
              <a:p>
                <a:pPr algn="l" eaLnBrk="0" hangingPunct="0">
                  <a:lnSpc>
                    <a:spcPct val="85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bacteria</a:t>
                </a:r>
                <a:endParaRPr lang="en-GB" altLang="nl-NL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08" name="Rectangle 29"/>
              <p:cNvSpPr>
                <a:spLocks noChangeArrowheads="1"/>
              </p:cNvSpPr>
              <p:nvPr/>
            </p:nvSpPr>
            <p:spPr bwMode="auto">
              <a:xfrm>
                <a:off x="2052" y="3332"/>
                <a:ext cx="684" cy="6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colour 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hardness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pesticides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salts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water</a:t>
                </a:r>
              </a:p>
            </p:txBody>
          </p:sp>
          <p:sp>
            <p:nvSpPr>
              <p:cNvPr id="29709" name="Rectangle 30"/>
              <p:cNvSpPr>
                <a:spLocks noChangeArrowheads="1"/>
              </p:cNvSpPr>
              <p:nvPr/>
            </p:nvSpPr>
            <p:spPr bwMode="auto">
              <a:xfrm>
                <a:off x="2483" y="1808"/>
                <a:ext cx="541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colloids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viruses</a:t>
                </a:r>
              </a:p>
            </p:txBody>
          </p:sp>
          <p:sp>
            <p:nvSpPr>
              <p:cNvPr id="29710" name="Rectangle 31"/>
              <p:cNvSpPr>
                <a:spLocks noChangeArrowheads="1"/>
              </p:cNvSpPr>
              <p:nvPr/>
            </p:nvSpPr>
            <p:spPr bwMode="auto">
              <a:xfrm>
                <a:off x="3507" y="3696"/>
                <a:ext cx="429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salts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water</a:t>
                </a:r>
              </a:p>
            </p:txBody>
          </p:sp>
          <p:sp>
            <p:nvSpPr>
              <p:cNvPr id="29711" name="Rectangle 32"/>
              <p:cNvSpPr>
                <a:spLocks noChangeArrowheads="1"/>
              </p:cNvSpPr>
              <p:nvPr/>
            </p:nvSpPr>
            <p:spPr bwMode="auto">
              <a:xfrm>
                <a:off x="3696" y="1680"/>
                <a:ext cx="684" cy="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colour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hardness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GB" altLang="nl-NL" sz="1600">
                    <a:solidFill>
                      <a:schemeClr val="tx1"/>
                    </a:solidFill>
                  </a:rPr>
                  <a:t>pesticides</a:t>
                </a:r>
              </a:p>
            </p:txBody>
          </p:sp>
          <p:sp>
            <p:nvSpPr>
              <p:cNvPr id="29712" name="Rectangle 33"/>
              <p:cNvSpPr>
                <a:spLocks noChangeArrowheads="1"/>
              </p:cNvSpPr>
              <p:nvPr/>
            </p:nvSpPr>
            <p:spPr bwMode="auto">
              <a:xfrm>
                <a:off x="5141" y="1900"/>
                <a:ext cx="37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GB" altLang="nl-NL" sz="1600">
                    <a:solidFill>
                      <a:schemeClr val="tx1"/>
                    </a:solidFill>
                  </a:rPr>
                  <a:t>salts</a:t>
                </a:r>
              </a:p>
            </p:txBody>
          </p:sp>
          <p:sp>
            <p:nvSpPr>
              <p:cNvPr id="29713" name="Rectangle 34"/>
              <p:cNvSpPr>
                <a:spLocks noChangeArrowheads="1"/>
              </p:cNvSpPr>
              <p:nvPr/>
            </p:nvSpPr>
            <p:spPr bwMode="auto">
              <a:xfrm>
                <a:off x="4803" y="3792"/>
                <a:ext cx="4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GB" altLang="nl-NL" sz="1600">
                    <a:solidFill>
                      <a:schemeClr val="tx1"/>
                    </a:solidFill>
                  </a:rPr>
                  <a:t>water</a:t>
                </a:r>
              </a:p>
            </p:txBody>
          </p:sp>
        </p:grpSp>
        <p:sp>
          <p:nvSpPr>
            <p:cNvPr id="29700" name="Text Box 35"/>
            <p:cNvSpPr txBox="1">
              <a:spLocks noChangeArrowheads="1"/>
            </p:cNvSpPr>
            <p:nvPr/>
          </p:nvSpPr>
          <p:spPr bwMode="auto">
            <a:xfrm>
              <a:off x="472" y="3822"/>
              <a:ext cx="52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nl-NL" altLang="nl-NL" sz="1800">
                  <a:solidFill>
                    <a:schemeClr val="tx1"/>
                  </a:solidFill>
                </a:rPr>
                <a:t>            </a:t>
              </a:r>
              <a:r>
                <a:rPr lang="nl-NL" altLang="nl-NL" sz="1800" b="1">
                  <a:latin typeface="Helvetica" pitchFamily="34" charset="0"/>
                </a:rPr>
                <a:t>100-1000 nm	    10-100 nm	          1-10 nm		&lt; 1 nm</a:t>
              </a:r>
              <a:endParaRPr lang="en-US" altLang="nl-NL" sz="1800" b="1">
                <a:latin typeface="Helvetica" pitchFamily="34" charset="0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nl-NL" altLang="nl-NL" sz="3400">
                <a:latin typeface="Arial" charset="0"/>
              </a:rPr>
              <a:t>Hollow fibre UF</a:t>
            </a:r>
            <a:br>
              <a:rPr lang="nl-NL" altLang="nl-NL" sz="3400">
                <a:latin typeface="Arial" charset="0"/>
              </a:rPr>
            </a:br>
            <a:r>
              <a:rPr lang="nl-NL" altLang="nl-NL" sz="2100">
                <a:latin typeface="Arial" charset="0"/>
              </a:rPr>
              <a:t>dead end-filtration</a:t>
            </a:r>
            <a:endParaRPr lang="en-US" altLang="nl-NL" sz="2100">
              <a:latin typeface="Arial" charset="0"/>
            </a:endParaRPr>
          </a:p>
        </p:txBody>
      </p:sp>
      <p:graphicFrame>
        <p:nvGraphicFramePr>
          <p:cNvPr id="30723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744538" y="1311275"/>
          <a:ext cx="2297112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" name="Photo Editor-foto" r:id="rId3" imgW="8554644" imgH="11409524" progId="MSPhotoEd.3">
                  <p:embed/>
                </p:oleObj>
              </mc:Choice>
              <mc:Fallback>
                <p:oleObj name="Photo Editor-foto" r:id="rId3" imgW="8554644" imgH="11409524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1311275"/>
                        <a:ext cx="2297112" cy="315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5"/>
          <p:cNvGraphicFramePr>
            <a:graphicFrameLocks noChangeAspect="1"/>
          </p:cNvGraphicFramePr>
          <p:nvPr/>
        </p:nvGraphicFramePr>
        <p:xfrm>
          <a:off x="3944938" y="1844675"/>
          <a:ext cx="5330825" cy="399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4" name="Photo Editor-foto" r:id="rId5" imgW="9135750" imgH="6849431" progId="MSPhotoEd.3">
                  <p:embed/>
                </p:oleObj>
              </mc:Choice>
              <mc:Fallback>
                <p:oleObj name="Photo Editor-foto" r:id="rId5" imgW="9135750" imgH="6849431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938" y="1844675"/>
                        <a:ext cx="5330825" cy="399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ooie wer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506788"/>
            <a:ext cx="24193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 descr="vez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620713"/>
            <a:ext cx="5638800" cy="384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" descr="dead en cro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4630738"/>
            <a:ext cx="56673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5600700" y="1700213"/>
            <a:ext cx="4113213" cy="927100"/>
          </a:xfrm>
        </p:spPr>
        <p:txBody>
          <a:bodyPr/>
          <a:lstStyle/>
          <a:p>
            <a:pPr algn="ctr" eaLnBrk="1" hangingPunct="1"/>
            <a:r>
              <a:rPr lang="en-US" altLang="nl-NL">
                <a:latin typeface="Arial" charset="0"/>
              </a:rPr>
              <a:t>Spiral wound RO</a:t>
            </a:r>
            <a:br>
              <a:rPr lang="en-US" altLang="nl-NL">
                <a:latin typeface="Arial" charset="0"/>
              </a:rPr>
            </a:br>
            <a:r>
              <a:rPr lang="en-US" altLang="nl-NL" sz="2100">
                <a:latin typeface="Arial" charset="0"/>
              </a:rPr>
              <a:t>cross flow filtration</a:t>
            </a:r>
          </a:p>
        </p:txBody>
      </p:sp>
      <p:graphicFrame>
        <p:nvGraphicFramePr>
          <p:cNvPr id="32771" name="Object 8"/>
          <p:cNvGraphicFramePr>
            <a:graphicFrameLocks noChangeAspect="1"/>
          </p:cNvGraphicFramePr>
          <p:nvPr/>
        </p:nvGraphicFramePr>
        <p:xfrm>
          <a:off x="560388" y="188913"/>
          <a:ext cx="4792662" cy="633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Bitmap Image" r:id="rId3" imgW="4076190" imgH="5390476" progId="Paint.Picture">
                  <p:embed/>
                </p:oleObj>
              </mc:Choice>
              <mc:Fallback>
                <p:oleObj name="Bitmap Image" r:id="rId3" imgW="4076190" imgH="5390476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188913"/>
                        <a:ext cx="4792662" cy="633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>
                <a:latin typeface="Arial" charset="0"/>
              </a:rPr>
              <a:t>PFD Heemskerk 1</a:t>
            </a:r>
          </a:p>
        </p:txBody>
      </p:sp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2852738"/>
            <a:ext cx="9634537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>
                <a:latin typeface="Arial" charset="0"/>
              </a:rPr>
              <a:t>Large scale UF</a:t>
            </a:r>
          </a:p>
        </p:txBody>
      </p:sp>
      <p:pic>
        <p:nvPicPr>
          <p:cNvPr id="34819" name="Picture 4" descr="uff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8" y="1844824"/>
            <a:ext cx="8136904" cy="398144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836613"/>
            <a:ext cx="4895850" cy="490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hthoek 4"/>
          <p:cNvSpPr>
            <a:spLocks noChangeArrowheads="1"/>
          </p:cNvSpPr>
          <p:nvPr/>
        </p:nvSpPr>
        <p:spPr bwMode="auto">
          <a:xfrm>
            <a:off x="631825" y="1557338"/>
            <a:ext cx="360045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Char char="•"/>
            </a:pPr>
            <a:r>
              <a:rPr lang="en-US" altLang="nl-NL" sz="1600">
                <a:latin typeface="Arial Unicode MS" pitchFamily="34" charset="-128"/>
              </a:rPr>
              <a:t> 10 Dutch water supply compagnies</a:t>
            </a:r>
            <a:endParaRPr lang="en-US" altLang="nl-NL" sz="1600">
              <a:cs typeface="Arial" charset="0"/>
            </a:endParaRPr>
          </a:p>
          <a:p>
            <a:pPr defTabSz="914400" eaLnBrk="1" hangingPunct="1">
              <a:spcBef>
                <a:spcPct val="0"/>
              </a:spcBef>
              <a:buFontTx/>
              <a:buChar char="•"/>
            </a:pPr>
            <a:endParaRPr lang="en-US" altLang="nl-NL" sz="1600">
              <a:cs typeface="Arial" charset="0"/>
            </a:endParaRPr>
          </a:p>
          <a:p>
            <a:pPr defTabSz="914400" eaLnBrk="1" hangingPunct="1">
              <a:spcBef>
                <a:spcPct val="0"/>
              </a:spcBef>
              <a:buFontTx/>
              <a:buChar char="•"/>
            </a:pPr>
            <a:r>
              <a:rPr lang="en-US" altLang="nl-NL" sz="1600">
                <a:cs typeface="Arial" charset="0"/>
              </a:rPr>
              <a:t> Since 1950 many mergers</a:t>
            </a:r>
          </a:p>
          <a:p>
            <a:pPr defTabSz="914400" eaLnBrk="1" hangingPunct="1">
              <a:spcBef>
                <a:spcPct val="0"/>
              </a:spcBef>
              <a:buFontTx/>
              <a:buChar char="•"/>
            </a:pPr>
            <a:endParaRPr lang="en-US" altLang="nl-NL" sz="1600">
              <a:cs typeface="Arial" charset="0"/>
            </a:endParaRPr>
          </a:p>
          <a:p>
            <a:pPr defTabSz="914400" eaLnBrk="1" hangingPunct="1">
              <a:spcBef>
                <a:spcPct val="0"/>
              </a:spcBef>
              <a:buFontTx/>
              <a:buChar char="•"/>
            </a:pPr>
            <a:r>
              <a:rPr lang="en-US" altLang="nl-NL" sz="1600">
                <a:cs typeface="Arial" charset="0"/>
              </a:rPr>
              <a:t> PWN fourth in size</a:t>
            </a:r>
          </a:p>
          <a:p>
            <a:pPr defTabSz="914400" eaLnBrk="1" hangingPunct="1">
              <a:spcBef>
                <a:spcPct val="0"/>
              </a:spcBef>
              <a:buFontTx/>
              <a:buNone/>
            </a:pPr>
            <a:endParaRPr lang="en-US" altLang="nl-NL" sz="1600">
              <a:solidFill>
                <a:schemeClr val="tx1"/>
              </a:solidFill>
              <a:latin typeface="Arial Unicode MS" pitchFamily="34" charset="-128"/>
            </a:endParaRPr>
          </a:p>
          <a:p>
            <a:pPr defTabSz="914400" eaLnBrk="1" hangingPunct="1">
              <a:spcBef>
                <a:spcPct val="0"/>
              </a:spcBef>
              <a:buFontTx/>
              <a:buNone/>
            </a:pPr>
            <a:endParaRPr lang="en-US" altLang="nl-NL" sz="1600">
              <a:solidFill>
                <a:schemeClr val="tx1"/>
              </a:solidFill>
            </a:endParaRPr>
          </a:p>
        </p:txBody>
      </p:sp>
      <p:sp>
        <p:nvSpPr>
          <p:cNvPr id="7172" name="Rechthoek 5"/>
          <p:cNvSpPr>
            <a:spLocks noChangeArrowheads="1"/>
          </p:cNvSpPr>
          <p:nvPr/>
        </p:nvSpPr>
        <p:spPr bwMode="auto">
          <a:xfrm>
            <a:off x="704850" y="333375"/>
            <a:ext cx="5091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b="1">
                <a:cs typeface="Arial" charset="0"/>
              </a:rPr>
              <a:t>Position PWN in Dutch water community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Heemskerk 2</a:t>
            </a:r>
            <a:endParaRPr lang="en-US" altLang="nl-NL">
              <a:latin typeface="Arial" charset="0"/>
            </a:endParaRPr>
          </a:p>
        </p:txBody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nl-NL" dirty="0" err="1">
                <a:latin typeface="Arial" charset="0"/>
              </a:rPr>
              <a:t>Technological</a:t>
            </a:r>
            <a:r>
              <a:rPr lang="nl-NL" altLang="nl-NL" dirty="0">
                <a:latin typeface="Arial" charset="0"/>
              </a:rPr>
              <a:t> concept:</a:t>
            </a:r>
          </a:p>
          <a:p>
            <a:pPr lvl="1" eaLnBrk="1" hangingPunct="1"/>
            <a:r>
              <a:rPr lang="nl-NL" altLang="nl-NL" dirty="0" err="1">
                <a:latin typeface="Arial" charset="0"/>
              </a:rPr>
              <a:t>existing</a:t>
            </a:r>
            <a:r>
              <a:rPr lang="nl-NL" altLang="nl-NL" dirty="0">
                <a:latin typeface="Arial" charset="0"/>
              </a:rPr>
              <a:t> </a:t>
            </a:r>
            <a:r>
              <a:rPr lang="nl-NL" altLang="nl-NL" dirty="0" err="1">
                <a:latin typeface="Arial" charset="0"/>
              </a:rPr>
              <a:t>pretreatment</a:t>
            </a:r>
            <a:r>
              <a:rPr lang="nl-NL" altLang="nl-NL" dirty="0">
                <a:latin typeface="Arial" charset="0"/>
              </a:rPr>
              <a:t> (Lake IJssel </a:t>
            </a:r>
            <a:r>
              <a:rPr lang="nl-NL" altLang="nl-NL" dirty="0" err="1">
                <a:latin typeface="Arial" charset="0"/>
              </a:rPr>
              <a:t>and</a:t>
            </a:r>
            <a:r>
              <a:rPr lang="nl-NL" altLang="nl-NL" dirty="0">
                <a:latin typeface="Arial" charset="0"/>
              </a:rPr>
              <a:t> Rijn-lek </a:t>
            </a:r>
            <a:r>
              <a:rPr lang="nl-NL" altLang="nl-NL" dirty="0" err="1">
                <a:latin typeface="Arial" charset="0"/>
              </a:rPr>
              <a:t>canal</a:t>
            </a:r>
            <a:r>
              <a:rPr lang="nl-NL" altLang="nl-NL" dirty="0">
                <a:latin typeface="Arial" charset="0"/>
              </a:rPr>
              <a:t>)</a:t>
            </a:r>
          </a:p>
          <a:p>
            <a:pPr lvl="1" eaLnBrk="1" hangingPunct="1"/>
            <a:r>
              <a:rPr lang="nl-NL" altLang="nl-NL" dirty="0">
                <a:latin typeface="Arial" charset="0"/>
              </a:rPr>
              <a:t>UV/H2O2 treatment</a:t>
            </a:r>
          </a:p>
          <a:p>
            <a:pPr lvl="1" eaLnBrk="1" hangingPunct="1"/>
            <a:r>
              <a:rPr lang="nl-NL" altLang="nl-NL" dirty="0">
                <a:latin typeface="Arial" charset="0"/>
              </a:rPr>
              <a:t>GAC reactor</a:t>
            </a:r>
          </a:p>
          <a:p>
            <a:pPr lvl="1" eaLnBrk="1" hangingPunct="1"/>
            <a:r>
              <a:rPr lang="nl-NL" altLang="nl-NL" dirty="0" err="1">
                <a:latin typeface="Arial" charset="0"/>
              </a:rPr>
              <a:t>dune</a:t>
            </a:r>
            <a:r>
              <a:rPr lang="nl-NL" altLang="nl-NL" dirty="0">
                <a:latin typeface="Arial" charset="0"/>
              </a:rPr>
              <a:t> </a:t>
            </a:r>
            <a:r>
              <a:rPr lang="nl-NL" altLang="nl-NL" dirty="0" err="1">
                <a:latin typeface="Arial" charset="0"/>
              </a:rPr>
              <a:t>infiltration</a:t>
            </a:r>
            <a:endParaRPr lang="nl-NL" altLang="nl-NL" dirty="0">
              <a:latin typeface="Arial" charset="0"/>
            </a:endParaRPr>
          </a:p>
          <a:p>
            <a:pPr eaLnBrk="1" hangingPunct="1"/>
            <a:r>
              <a:rPr lang="nl-NL" altLang="nl-NL" dirty="0" err="1">
                <a:latin typeface="Arial" charset="0"/>
              </a:rPr>
              <a:t>Characteristics</a:t>
            </a:r>
            <a:endParaRPr lang="nl-NL" altLang="nl-NL" dirty="0">
              <a:latin typeface="Arial" charset="0"/>
            </a:endParaRPr>
          </a:p>
          <a:p>
            <a:pPr lvl="1" eaLnBrk="1" hangingPunct="1"/>
            <a:r>
              <a:rPr lang="nl-NL" altLang="nl-NL" dirty="0" err="1">
                <a:latin typeface="Arial" charset="0"/>
              </a:rPr>
              <a:t>disinfection</a:t>
            </a:r>
            <a:r>
              <a:rPr lang="nl-NL" altLang="nl-NL" dirty="0">
                <a:latin typeface="Arial" charset="0"/>
              </a:rPr>
              <a:t> (</a:t>
            </a:r>
            <a:r>
              <a:rPr lang="nl-NL" altLang="nl-NL" dirty="0" err="1">
                <a:latin typeface="Arial" charset="0"/>
              </a:rPr>
              <a:t>optional</a:t>
            </a:r>
            <a:r>
              <a:rPr lang="nl-NL" altLang="nl-NL" dirty="0">
                <a:latin typeface="Arial" charset="0"/>
              </a:rPr>
              <a:t>)</a:t>
            </a:r>
          </a:p>
          <a:p>
            <a:pPr lvl="1" eaLnBrk="1" hangingPunct="1"/>
            <a:r>
              <a:rPr lang="nl-NL" altLang="nl-NL" dirty="0" err="1">
                <a:latin typeface="Arial" charset="0"/>
              </a:rPr>
              <a:t>barrier</a:t>
            </a:r>
            <a:r>
              <a:rPr lang="nl-NL" altLang="nl-NL" dirty="0">
                <a:latin typeface="Arial" charset="0"/>
              </a:rPr>
              <a:t> </a:t>
            </a:r>
            <a:r>
              <a:rPr lang="nl-NL" altLang="nl-NL" dirty="0" err="1">
                <a:latin typeface="Arial" charset="0"/>
              </a:rPr>
              <a:t>for</a:t>
            </a:r>
            <a:r>
              <a:rPr lang="nl-NL" altLang="nl-NL" dirty="0">
                <a:latin typeface="Arial" charset="0"/>
              </a:rPr>
              <a:t> </a:t>
            </a:r>
            <a:r>
              <a:rPr lang="nl-NL" altLang="nl-NL" dirty="0" err="1">
                <a:latin typeface="Arial" charset="0"/>
              </a:rPr>
              <a:t>organic</a:t>
            </a:r>
            <a:r>
              <a:rPr lang="nl-NL" altLang="nl-NL" dirty="0">
                <a:latin typeface="Arial" charset="0"/>
              </a:rPr>
              <a:t> micro </a:t>
            </a:r>
            <a:r>
              <a:rPr lang="nl-NL" altLang="nl-NL" dirty="0" err="1">
                <a:latin typeface="Arial" charset="0"/>
              </a:rPr>
              <a:t>pollutants</a:t>
            </a:r>
            <a:endParaRPr lang="nl-NL" altLang="nl-NL" dirty="0">
              <a:latin typeface="Arial" charset="0"/>
            </a:endParaRPr>
          </a:p>
          <a:p>
            <a:pPr eaLnBrk="1" hangingPunct="1"/>
            <a:endParaRPr lang="en-US" altLang="nl-NL" dirty="0">
              <a:latin typeface="Arial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495300" y="115888"/>
            <a:ext cx="8915400" cy="1584325"/>
          </a:xfrm>
        </p:spPr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UV/H</a:t>
            </a:r>
            <a:r>
              <a:rPr lang="nl-NL" altLang="nl-NL" baseline="-25000">
                <a:latin typeface="Arial" charset="0"/>
              </a:rPr>
              <a:t>2</a:t>
            </a:r>
            <a:r>
              <a:rPr lang="nl-NL" altLang="nl-NL">
                <a:latin typeface="Arial" charset="0"/>
              </a:rPr>
              <a:t>O</a:t>
            </a:r>
            <a:r>
              <a:rPr lang="nl-NL" altLang="nl-NL" baseline="-25000">
                <a:latin typeface="Arial" charset="0"/>
              </a:rPr>
              <a:t>2</a:t>
            </a:r>
            <a:endParaRPr lang="en-US" altLang="nl-NL" baseline="-25000">
              <a:latin typeface="Arial" charset="0"/>
            </a:endParaRPr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Principles: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UV irradiation affects DNA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UV irradiation affects organic compounds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UV + H2O2 --&gt; OH</a:t>
            </a:r>
            <a:r>
              <a:rPr lang="nl-NL" altLang="nl-NL" baseline="30000">
                <a:latin typeface="Arial" charset="0"/>
              </a:rPr>
              <a:t>*</a:t>
            </a:r>
            <a:r>
              <a:rPr lang="nl-NL" altLang="nl-NL">
                <a:latin typeface="Arial" charset="0"/>
              </a:rPr>
              <a:t>-radicals</a:t>
            </a:r>
          </a:p>
          <a:p>
            <a:pPr lvl="1" eaLnBrk="1" hangingPunct="1"/>
            <a:r>
              <a:rPr lang="nl-NL" altLang="nl-NL">
                <a:latin typeface="Arial" charset="0"/>
              </a:rPr>
              <a:t>OH</a:t>
            </a:r>
            <a:r>
              <a:rPr lang="nl-NL" altLang="nl-NL" baseline="30000">
                <a:latin typeface="Arial" charset="0"/>
              </a:rPr>
              <a:t>*</a:t>
            </a:r>
            <a:r>
              <a:rPr lang="nl-NL" altLang="nl-NL">
                <a:latin typeface="Arial" charset="0"/>
              </a:rPr>
              <a:t>-radicals affect organic compounds</a:t>
            </a:r>
          </a:p>
          <a:p>
            <a:pPr eaLnBrk="1" hangingPunct="1"/>
            <a:endParaRPr lang="en-US" altLang="nl-NL">
              <a:latin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>
          <a:xfrm>
            <a:off x="495300" y="123825"/>
            <a:ext cx="8915400" cy="568325"/>
          </a:xfrm>
        </p:spPr>
        <p:txBody>
          <a:bodyPr/>
          <a:lstStyle/>
          <a:p>
            <a:pPr eaLnBrk="1" hangingPunct="1"/>
            <a:r>
              <a:rPr lang="en-GB" altLang="nl-NL">
                <a:latin typeface="Arial" charset="0"/>
              </a:rPr>
              <a:t>Heemskerk AOP (PSHV)</a:t>
            </a:r>
          </a:p>
        </p:txBody>
      </p:sp>
      <p:pic>
        <p:nvPicPr>
          <p:cNvPr id="37891" name="Picture 3" descr="UVH2O2 Lagran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790575"/>
            <a:ext cx="5043488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Picture 4" descr="UVH2O2 Lagrand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4"/>
          <a:stretch>
            <a:fillRect/>
          </a:stretch>
        </p:blipFill>
        <p:spPr bwMode="auto">
          <a:xfrm>
            <a:off x="3297238" y="788988"/>
            <a:ext cx="6624637" cy="611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altLang="nl-NL"/>
          </a:p>
        </p:txBody>
      </p:sp>
      <p:sp>
        <p:nvSpPr>
          <p:cNvPr id="38915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altLang="nl-NL"/>
          </a:p>
        </p:txBody>
      </p:sp>
      <p:pic>
        <p:nvPicPr>
          <p:cNvPr id="38916" name="Picture 6" descr="vraagtek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2133600"/>
            <a:ext cx="222091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hthoek 5"/>
          <p:cNvSpPr>
            <a:spLocks noChangeArrowheads="1"/>
          </p:cNvSpPr>
          <p:nvPr/>
        </p:nvSpPr>
        <p:spPr bwMode="auto">
          <a:xfrm>
            <a:off x="560388" y="1412875"/>
            <a:ext cx="4105275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0188" indent="-179388"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 b="1"/>
              <a:t>PWN consists of three primary sectors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GB" altLang="nl-NL" sz="1600"/>
              <a:t>Drinking water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GB" altLang="nl-NL" sz="1600"/>
              <a:t>Nature &amp; Recreation: </a:t>
            </a:r>
            <a:br>
              <a:rPr lang="en-GB" altLang="nl-NL" sz="1600"/>
            </a:br>
            <a:r>
              <a:rPr lang="en-GB" altLang="nl-NL" sz="1600"/>
              <a:t>management of dunes and recreation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/>
              <a:t>  	facilities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GB" altLang="nl-NL" sz="1600"/>
              <a:t>Customer &amp; Market: all customer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/>
              <a:t>   contacts</a:t>
            </a:r>
            <a:br>
              <a:rPr lang="en-GB" altLang="nl-NL" sz="1600"/>
            </a:br>
            <a:endParaRPr lang="nl-NL" altLang="nl-NL" sz="1600" b="1">
              <a:cs typeface="Arial" charset="0"/>
            </a:endParaRPr>
          </a:p>
          <a:p>
            <a:pPr eaLnBrk="1" hangingPunct="1">
              <a:lnSpc>
                <a:spcPts val="1800"/>
              </a:lnSpc>
              <a:spcBef>
                <a:spcPts val="800"/>
              </a:spcBef>
              <a:buFont typeface="Arial" charset="0"/>
              <a:buNone/>
            </a:pPr>
            <a:r>
              <a:rPr lang="nl-NL" altLang="nl-NL" sz="1600" b="1">
                <a:cs typeface="Arial" charset="0"/>
              </a:rPr>
              <a:t>Three supporting departments:</a:t>
            </a:r>
            <a:endParaRPr lang="nl-NL" altLang="nl-NL" sz="1600">
              <a:cs typeface="Arial" charset="0"/>
            </a:endParaRPr>
          </a:p>
          <a:p>
            <a:pPr eaLnBrk="1" hangingPunct="1">
              <a:lnSpc>
                <a:spcPts val="1800"/>
              </a:lnSpc>
              <a:spcBef>
                <a:spcPts val="800"/>
              </a:spcBef>
            </a:pPr>
            <a:r>
              <a:rPr lang="nl-NL" altLang="nl-NL" sz="1600">
                <a:cs typeface="Arial" charset="0"/>
              </a:rPr>
              <a:t>Finance and Planning &amp; Control dept.</a:t>
            </a:r>
          </a:p>
          <a:p>
            <a:pPr eaLnBrk="1" hangingPunct="1">
              <a:lnSpc>
                <a:spcPts val="1800"/>
              </a:lnSpc>
              <a:spcBef>
                <a:spcPts val="800"/>
              </a:spcBef>
            </a:pPr>
            <a:r>
              <a:rPr lang="nl-NL" altLang="nl-NL" sz="1600">
                <a:cs typeface="Arial" charset="0"/>
              </a:rPr>
              <a:t>Human Resources</a:t>
            </a:r>
          </a:p>
          <a:p>
            <a:pPr eaLnBrk="1" hangingPunct="1">
              <a:lnSpc>
                <a:spcPts val="1800"/>
              </a:lnSpc>
              <a:spcBef>
                <a:spcPts val="800"/>
              </a:spcBef>
            </a:pPr>
            <a:r>
              <a:rPr lang="nl-NL" altLang="nl-NL" sz="1600">
                <a:cs typeface="Arial" charset="0"/>
              </a:rPr>
              <a:t>Development &amp; Innovation</a:t>
            </a:r>
          </a:p>
        </p:txBody>
      </p:sp>
      <p:sp>
        <p:nvSpPr>
          <p:cNvPr id="8195" name="Rechthoek 6"/>
          <p:cNvSpPr>
            <a:spLocks noChangeArrowheads="1"/>
          </p:cNvSpPr>
          <p:nvPr/>
        </p:nvSpPr>
        <p:spPr bwMode="auto">
          <a:xfrm>
            <a:off x="344488" y="260350"/>
            <a:ext cx="2592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b="1">
                <a:cs typeface="Arial" charset="0"/>
              </a:rPr>
              <a:t>The organisation</a:t>
            </a:r>
          </a:p>
        </p:txBody>
      </p:sp>
      <p:pic>
        <p:nvPicPr>
          <p:cNvPr id="8196" name="Picture 4" descr="_DSC00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836613"/>
            <a:ext cx="23844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_DSC00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2133600"/>
            <a:ext cx="23844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Afbeelding 4" descr="Afbeelding3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876300"/>
            <a:ext cx="4110038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hthoek 5"/>
          <p:cNvSpPr>
            <a:spLocks noChangeArrowheads="1"/>
          </p:cNvSpPr>
          <p:nvPr/>
        </p:nvSpPr>
        <p:spPr bwMode="auto">
          <a:xfrm>
            <a:off x="776288" y="1341438"/>
            <a:ext cx="4392612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179388"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50000"/>
              </a:spcBef>
              <a:buFontTx/>
              <a:buNone/>
            </a:pPr>
            <a:r>
              <a:rPr lang="nl-NL" altLang="nl-NL" sz="1600" b="1" dirty="0" err="1">
                <a:cs typeface="Arial" charset="0"/>
              </a:rPr>
              <a:t>Drinking</a:t>
            </a:r>
            <a:r>
              <a:rPr lang="nl-NL" altLang="nl-NL" sz="1600" b="1" dirty="0">
                <a:cs typeface="Arial" charset="0"/>
              </a:rPr>
              <a:t> water</a:t>
            </a:r>
          </a:p>
          <a:p>
            <a:pPr eaLnBrk="1" hangingPunct="1">
              <a:lnSpc>
                <a:spcPts val="1800"/>
              </a:lnSpc>
              <a:spcBef>
                <a:spcPct val="50000"/>
              </a:spcBef>
            </a:pPr>
            <a:r>
              <a:rPr lang="nl-NL" altLang="nl-NL" sz="1600" dirty="0">
                <a:cs typeface="Arial" charset="0"/>
              </a:rPr>
              <a:t>775.000 </a:t>
            </a:r>
            <a:r>
              <a:rPr lang="nl-NL" altLang="nl-NL" sz="1600" dirty="0" err="1">
                <a:cs typeface="Arial" charset="0"/>
              </a:rPr>
              <a:t>connections</a:t>
            </a:r>
            <a:r>
              <a:rPr lang="nl-NL" altLang="nl-NL" sz="1600" dirty="0">
                <a:cs typeface="Arial" charset="0"/>
              </a:rPr>
              <a:t> </a:t>
            </a:r>
            <a:r>
              <a:rPr lang="nl-NL" altLang="nl-NL" sz="1600" dirty="0" err="1">
                <a:cs typeface="Arial" charset="0"/>
              </a:rPr>
              <a:t>to</a:t>
            </a:r>
            <a:r>
              <a:rPr lang="nl-NL" altLang="nl-NL" sz="1600" dirty="0">
                <a:cs typeface="Arial" charset="0"/>
              </a:rPr>
              <a:t> </a:t>
            </a:r>
            <a:r>
              <a:rPr lang="nl-NL" altLang="nl-NL" sz="1600" dirty="0" err="1">
                <a:cs typeface="Arial" charset="0"/>
              </a:rPr>
              <a:t>our</a:t>
            </a:r>
            <a:r>
              <a:rPr lang="nl-NL" altLang="nl-NL" sz="1600" dirty="0">
                <a:cs typeface="Arial" charset="0"/>
              </a:rPr>
              <a:t> </a:t>
            </a:r>
            <a:r>
              <a:rPr lang="nl-NL" altLang="nl-NL" sz="1600" dirty="0" err="1">
                <a:cs typeface="Arial" charset="0"/>
              </a:rPr>
              <a:t>network</a:t>
            </a:r>
            <a:endParaRPr lang="nl-NL" altLang="nl-NL" sz="1600" dirty="0">
              <a:cs typeface="Arial" charset="0"/>
            </a:endParaRPr>
          </a:p>
          <a:p>
            <a:pPr eaLnBrk="1" hangingPunct="1">
              <a:lnSpc>
                <a:spcPts val="1800"/>
              </a:lnSpc>
              <a:spcBef>
                <a:spcPct val="50000"/>
              </a:spcBef>
            </a:pPr>
            <a:r>
              <a:rPr lang="nl-NL" altLang="nl-NL" sz="1600" dirty="0">
                <a:cs typeface="Arial" charset="0"/>
              </a:rPr>
              <a:t>105 </a:t>
            </a:r>
            <a:r>
              <a:rPr lang="nl-NL" altLang="nl-NL" sz="1600" dirty="0" err="1">
                <a:cs typeface="Arial" charset="0"/>
              </a:rPr>
              <a:t>billion</a:t>
            </a:r>
            <a:r>
              <a:rPr lang="nl-NL" altLang="nl-NL" sz="1600" dirty="0">
                <a:cs typeface="Arial" charset="0"/>
              </a:rPr>
              <a:t> </a:t>
            </a:r>
            <a:r>
              <a:rPr lang="nl-NL" altLang="nl-NL" sz="1600" dirty="0" err="1">
                <a:cs typeface="Arial" charset="0"/>
              </a:rPr>
              <a:t>litres</a:t>
            </a:r>
            <a:r>
              <a:rPr lang="nl-NL" altLang="nl-NL" sz="1600" dirty="0">
                <a:cs typeface="Arial" charset="0"/>
              </a:rPr>
              <a:t> of </a:t>
            </a:r>
            <a:r>
              <a:rPr lang="nl-NL" altLang="nl-NL" sz="1600" dirty="0" err="1">
                <a:cs typeface="Arial" charset="0"/>
              </a:rPr>
              <a:t>drinkingwater</a:t>
            </a:r>
            <a:r>
              <a:rPr lang="nl-NL" altLang="nl-NL" sz="1600" dirty="0">
                <a:cs typeface="Arial" charset="0"/>
              </a:rPr>
              <a:t> a </a:t>
            </a:r>
            <a:r>
              <a:rPr lang="nl-NL" altLang="nl-NL" sz="1600" dirty="0" err="1">
                <a:cs typeface="Arial" charset="0"/>
              </a:rPr>
              <a:t>year</a:t>
            </a:r>
            <a:endParaRPr lang="nl-NL" altLang="nl-NL" sz="1600" dirty="0">
              <a:cs typeface="Arial" charset="0"/>
            </a:endParaRPr>
          </a:p>
          <a:p>
            <a:pPr eaLnBrk="1" hangingPunct="1">
              <a:lnSpc>
                <a:spcPts val="1800"/>
              </a:lnSpc>
              <a:spcBef>
                <a:spcPct val="50000"/>
              </a:spcBef>
            </a:pPr>
            <a:r>
              <a:rPr lang="nl-NL" altLang="nl-NL" sz="1600" dirty="0" err="1">
                <a:cs typeface="Arial" charset="0"/>
              </a:rPr>
              <a:t>About</a:t>
            </a:r>
            <a:r>
              <a:rPr lang="nl-NL" altLang="nl-NL" sz="1600" dirty="0">
                <a:cs typeface="Arial" charset="0"/>
              </a:rPr>
              <a:t> 130 </a:t>
            </a:r>
            <a:r>
              <a:rPr lang="nl-NL" altLang="nl-NL" sz="1600" dirty="0" err="1">
                <a:cs typeface="Arial" charset="0"/>
              </a:rPr>
              <a:t>litres</a:t>
            </a:r>
            <a:r>
              <a:rPr lang="nl-NL" altLang="nl-NL" sz="1600" dirty="0">
                <a:cs typeface="Arial" charset="0"/>
              </a:rPr>
              <a:t> per capita a </a:t>
            </a:r>
            <a:r>
              <a:rPr lang="nl-NL" altLang="nl-NL" sz="1600" dirty="0" err="1">
                <a:cs typeface="Arial" charset="0"/>
              </a:rPr>
              <a:t>day</a:t>
            </a:r>
            <a:endParaRPr lang="nl-NL" altLang="nl-NL" sz="1600" dirty="0">
              <a:cs typeface="Arial" charset="0"/>
            </a:endParaRPr>
          </a:p>
          <a:p>
            <a:pPr eaLnBrk="1" hangingPunct="1">
              <a:lnSpc>
                <a:spcPts val="1800"/>
              </a:lnSpc>
              <a:spcBef>
                <a:spcPct val="50000"/>
              </a:spcBef>
              <a:buFontTx/>
              <a:buNone/>
            </a:pPr>
            <a:endParaRPr lang="nl-NL" altLang="nl-NL" sz="1600" b="1" dirty="0">
              <a:cs typeface="Arial" charset="0"/>
            </a:endParaRPr>
          </a:p>
          <a:p>
            <a:pPr eaLnBrk="1" hangingPunct="1">
              <a:lnSpc>
                <a:spcPts val="1800"/>
              </a:lnSpc>
              <a:spcBef>
                <a:spcPct val="50000"/>
              </a:spcBef>
              <a:buFontTx/>
              <a:buNone/>
            </a:pPr>
            <a:r>
              <a:rPr lang="nl-NL" altLang="nl-NL" sz="1600" b="1" dirty="0">
                <a:cs typeface="Arial" charset="0"/>
              </a:rPr>
              <a:t>Nature &amp; </a:t>
            </a:r>
            <a:r>
              <a:rPr lang="nl-NL" altLang="nl-NL" sz="1600" b="1" dirty="0" err="1">
                <a:cs typeface="Arial" charset="0"/>
              </a:rPr>
              <a:t>Recreation</a:t>
            </a:r>
            <a:endParaRPr lang="nl-NL" altLang="nl-NL" sz="1600" b="1" dirty="0">
              <a:cs typeface="Arial" charset="0"/>
            </a:endParaRPr>
          </a:p>
          <a:p>
            <a:pPr eaLnBrk="1" hangingPunct="1">
              <a:lnSpc>
                <a:spcPts val="1800"/>
              </a:lnSpc>
              <a:spcBef>
                <a:spcPct val="50000"/>
              </a:spcBef>
            </a:pPr>
            <a:r>
              <a:rPr lang="nl-NL" altLang="nl-NL" sz="1600" dirty="0">
                <a:cs typeface="Arial" charset="0"/>
              </a:rPr>
              <a:t>7.400 hectares </a:t>
            </a:r>
            <a:r>
              <a:rPr lang="nl-NL" altLang="nl-NL" sz="1600" dirty="0" err="1">
                <a:cs typeface="Arial" charset="0"/>
              </a:rPr>
              <a:t>dune</a:t>
            </a:r>
            <a:r>
              <a:rPr lang="nl-NL" altLang="nl-NL" sz="1600" dirty="0">
                <a:cs typeface="Arial" charset="0"/>
              </a:rPr>
              <a:t> area </a:t>
            </a:r>
            <a:r>
              <a:rPr lang="nl-NL" altLang="nl-NL" sz="1600" dirty="0" err="1">
                <a:cs typeface="Arial" charset="0"/>
              </a:rPr>
              <a:t>under</a:t>
            </a:r>
            <a:r>
              <a:rPr lang="nl-NL" altLang="nl-NL" sz="1600" dirty="0">
                <a:cs typeface="Arial" charset="0"/>
              </a:rPr>
              <a:t> management</a:t>
            </a:r>
          </a:p>
          <a:p>
            <a:pPr eaLnBrk="1" hangingPunct="1">
              <a:lnSpc>
                <a:spcPts val="1800"/>
              </a:lnSpc>
              <a:spcBef>
                <a:spcPct val="50000"/>
              </a:spcBef>
            </a:pPr>
            <a:r>
              <a:rPr lang="nl-NL" altLang="nl-NL" sz="1600" dirty="0">
                <a:cs typeface="Arial" charset="0"/>
              </a:rPr>
              <a:t>7 </a:t>
            </a:r>
            <a:r>
              <a:rPr lang="nl-NL" altLang="nl-NL" sz="1600" dirty="0" err="1">
                <a:cs typeface="Arial" charset="0"/>
              </a:rPr>
              <a:t>million</a:t>
            </a:r>
            <a:r>
              <a:rPr lang="nl-NL" altLang="nl-NL" sz="1600" dirty="0">
                <a:cs typeface="Arial" charset="0"/>
              </a:rPr>
              <a:t> </a:t>
            </a:r>
            <a:r>
              <a:rPr lang="nl-NL" altLang="nl-NL" sz="1600" dirty="0" err="1">
                <a:cs typeface="Arial" charset="0"/>
              </a:rPr>
              <a:t>visitors</a:t>
            </a:r>
            <a:r>
              <a:rPr lang="nl-NL" altLang="nl-NL" sz="1600" dirty="0">
                <a:cs typeface="Arial" charset="0"/>
              </a:rPr>
              <a:t> a </a:t>
            </a:r>
            <a:r>
              <a:rPr lang="nl-NL" altLang="nl-NL" sz="1600" dirty="0" err="1">
                <a:cs typeface="Arial" charset="0"/>
              </a:rPr>
              <a:t>year</a:t>
            </a:r>
            <a:endParaRPr lang="nl-NL" altLang="nl-NL" sz="1600" dirty="0">
              <a:cs typeface="Arial" charset="0"/>
            </a:endParaRPr>
          </a:p>
          <a:p>
            <a:pPr eaLnBrk="1" hangingPunct="1">
              <a:lnSpc>
                <a:spcPts val="1800"/>
              </a:lnSpc>
              <a:spcBef>
                <a:spcPct val="50000"/>
              </a:spcBef>
            </a:pPr>
            <a:r>
              <a:rPr lang="nl-NL" altLang="nl-NL" sz="1600" dirty="0">
                <a:cs typeface="Arial" charset="0"/>
              </a:rPr>
              <a:t>2 </a:t>
            </a:r>
            <a:r>
              <a:rPr lang="nl-NL" altLang="nl-NL" sz="1600" dirty="0" err="1">
                <a:cs typeface="Arial" charset="0"/>
              </a:rPr>
              <a:t>visitors</a:t>
            </a:r>
            <a:r>
              <a:rPr lang="nl-NL" altLang="nl-NL" sz="1600" dirty="0">
                <a:cs typeface="Arial" charset="0"/>
              </a:rPr>
              <a:t> </a:t>
            </a:r>
            <a:r>
              <a:rPr lang="nl-NL" altLang="nl-NL" sz="1600" dirty="0" err="1">
                <a:cs typeface="Arial" charset="0"/>
              </a:rPr>
              <a:t>centres</a:t>
            </a:r>
            <a:r>
              <a:rPr lang="nl-NL" altLang="nl-NL" sz="1600" dirty="0">
                <a:cs typeface="Arial" charset="0"/>
              </a:rPr>
              <a:t>: De Hoep </a:t>
            </a:r>
            <a:r>
              <a:rPr lang="nl-NL" altLang="nl-NL" sz="1600" dirty="0" err="1">
                <a:cs typeface="Arial" charset="0"/>
              </a:rPr>
              <a:t>and</a:t>
            </a:r>
            <a:r>
              <a:rPr lang="nl-NL" altLang="nl-NL" sz="1600" dirty="0">
                <a:cs typeface="Arial" charset="0"/>
              </a:rPr>
              <a:t> De Zandwaaier</a:t>
            </a:r>
          </a:p>
          <a:p>
            <a:pPr eaLnBrk="1" hangingPunct="1">
              <a:lnSpc>
                <a:spcPts val="1800"/>
              </a:lnSpc>
              <a:spcBef>
                <a:spcPct val="50000"/>
              </a:spcBef>
            </a:pPr>
            <a:r>
              <a:rPr lang="nl-NL" altLang="nl-NL" sz="1600" dirty="0">
                <a:cs typeface="Arial" charset="0"/>
              </a:rPr>
              <a:t>3 independent </a:t>
            </a:r>
            <a:r>
              <a:rPr lang="nl-NL" altLang="nl-NL" sz="1600" dirty="0" err="1">
                <a:cs typeface="Arial" charset="0"/>
              </a:rPr>
              <a:t>campsites</a:t>
            </a:r>
            <a:r>
              <a:rPr lang="nl-NL" altLang="nl-NL" sz="1600" dirty="0">
                <a:cs typeface="Arial" charset="0"/>
              </a:rPr>
              <a:t>: </a:t>
            </a:r>
            <a:br>
              <a:rPr lang="nl-NL" altLang="nl-NL" sz="1600" dirty="0">
                <a:cs typeface="Arial" charset="0"/>
              </a:rPr>
            </a:br>
            <a:r>
              <a:rPr lang="nl-NL" altLang="nl-NL" sz="1600" dirty="0">
                <a:cs typeface="Arial" charset="0"/>
              </a:rPr>
              <a:t>The Kennemer </a:t>
            </a:r>
            <a:r>
              <a:rPr lang="nl-NL" altLang="nl-NL" sz="1600" dirty="0" err="1">
                <a:cs typeface="Arial" charset="0"/>
              </a:rPr>
              <a:t>Dune</a:t>
            </a:r>
            <a:r>
              <a:rPr lang="nl-NL" altLang="nl-NL" sz="1600" dirty="0">
                <a:cs typeface="Arial" charset="0"/>
              </a:rPr>
              <a:t> </a:t>
            </a:r>
            <a:r>
              <a:rPr lang="nl-NL" altLang="nl-NL" sz="1600" dirty="0" err="1">
                <a:cs typeface="Arial" charset="0"/>
              </a:rPr>
              <a:t>Campsites</a:t>
            </a:r>
            <a:endParaRPr lang="nl-NL" altLang="nl-NL" sz="1600" dirty="0">
              <a:cs typeface="Arial" charset="0"/>
            </a:endParaRPr>
          </a:p>
        </p:txBody>
      </p:sp>
      <p:sp>
        <p:nvSpPr>
          <p:cNvPr id="9220" name="Rechthoek 6"/>
          <p:cNvSpPr>
            <a:spLocks noChangeArrowheads="1"/>
          </p:cNvSpPr>
          <p:nvPr/>
        </p:nvSpPr>
        <p:spPr bwMode="auto">
          <a:xfrm>
            <a:off x="876300" y="333375"/>
            <a:ext cx="191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b="1">
                <a:cs typeface="Arial" charset="0"/>
              </a:rPr>
              <a:t>Core activities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r="4430" b="11810"/>
          <a:stretch>
            <a:fillRect/>
          </a:stretch>
        </p:blipFill>
        <p:spPr bwMode="auto">
          <a:xfrm>
            <a:off x="3978275" y="765175"/>
            <a:ext cx="57356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14"/>
          <p:cNvSpPr>
            <a:spLocks noChangeArrowheads="1"/>
          </p:cNvSpPr>
          <p:nvPr/>
        </p:nvSpPr>
        <p:spPr bwMode="auto">
          <a:xfrm>
            <a:off x="1136650" y="765175"/>
            <a:ext cx="2879725" cy="4967288"/>
          </a:xfrm>
          <a:prstGeom prst="rect">
            <a:avLst/>
          </a:prstGeom>
          <a:solidFill>
            <a:srgbClr val="33B3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nl-NL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0244" name="Oval 18"/>
          <p:cNvSpPr>
            <a:spLocks noChangeArrowheads="1"/>
          </p:cNvSpPr>
          <p:nvPr/>
        </p:nvSpPr>
        <p:spPr bwMode="auto">
          <a:xfrm>
            <a:off x="1281113" y="1341438"/>
            <a:ext cx="290512" cy="2905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altLang="nl-NL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0245" name="Rechthoek 13"/>
          <p:cNvSpPr>
            <a:spLocks noChangeArrowheads="1"/>
          </p:cNvSpPr>
          <p:nvPr/>
        </p:nvSpPr>
        <p:spPr bwMode="auto">
          <a:xfrm>
            <a:off x="1784350" y="1341438"/>
            <a:ext cx="2308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600" b="1">
                <a:solidFill>
                  <a:schemeClr val="bg1"/>
                </a:solidFill>
                <a:cs typeface="Arial" charset="0"/>
              </a:rPr>
              <a:t>Drinking water supply</a:t>
            </a:r>
          </a:p>
        </p:txBody>
      </p:sp>
      <p:sp>
        <p:nvSpPr>
          <p:cNvPr id="10246" name="Oval 13"/>
          <p:cNvSpPr>
            <a:spLocks noChangeArrowheads="1"/>
          </p:cNvSpPr>
          <p:nvPr/>
        </p:nvSpPr>
        <p:spPr bwMode="auto">
          <a:xfrm>
            <a:off x="1281113" y="1844675"/>
            <a:ext cx="290512" cy="290513"/>
          </a:xfrm>
          <a:prstGeom prst="ellipse">
            <a:avLst/>
          </a:prstGeom>
          <a:solidFill>
            <a:srgbClr val="FACB6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altLang="nl-NL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0247" name="Rechthoek 15"/>
          <p:cNvSpPr>
            <a:spLocks noChangeArrowheads="1"/>
          </p:cNvSpPr>
          <p:nvPr/>
        </p:nvSpPr>
        <p:spPr bwMode="auto">
          <a:xfrm>
            <a:off x="1776413" y="1844675"/>
            <a:ext cx="2351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600" b="1">
                <a:solidFill>
                  <a:schemeClr val="bg1"/>
                </a:solidFill>
                <a:cs typeface="Arial" charset="0"/>
              </a:rPr>
              <a:t>Nature and Recreation</a:t>
            </a:r>
            <a:endParaRPr lang="nl-NL" altLang="nl-NL" sz="16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631825" y="260350"/>
            <a:ext cx="3097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836613" indent="-322263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289050" indent="-257175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804988" indent="-257175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320925" indent="-257175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7781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32353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6925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4149725" indent="-2571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buFontTx/>
              <a:buNone/>
            </a:pPr>
            <a:r>
              <a:rPr lang="nl-NL" altLang="nl-NL" b="1"/>
              <a:t>Service area PWN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Afbeelding 6" descr="Afbeelding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908050"/>
            <a:ext cx="4510087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hthoek 7"/>
          <p:cNvSpPr>
            <a:spLocks noChangeArrowheads="1"/>
          </p:cNvSpPr>
          <p:nvPr/>
        </p:nvSpPr>
        <p:spPr bwMode="auto">
          <a:xfrm>
            <a:off x="631825" y="1196975"/>
            <a:ext cx="4033838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93700" indent="-342900"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600" b="1"/>
              <a:t>1919</a:t>
            </a:r>
            <a:r>
              <a:rPr lang="nl-NL" altLang="nl-NL" sz="1600"/>
              <a:t>	</a:t>
            </a:r>
            <a:r>
              <a:rPr lang="en-GB" altLang="nl-NL" sz="1600"/>
              <a:t>Province of North Holland 	decides to found PWN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 b="1"/>
              <a:t>1934</a:t>
            </a:r>
            <a:r>
              <a:rPr lang="en-GB" altLang="nl-NL" sz="1600"/>
              <a:t>	Province charges PWN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/>
              <a:t>            	with the management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/>
              <a:t>                 Provincial natural areas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 b="1"/>
              <a:t>1956</a:t>
            </a:r>
            <a:r>
              <a:rPr lang="en-GB" altLang="nl-NL" sz="1600"/>
              <a:t>	Start infiltration of surface</a:t>
            </a:r>
            <a:br>
              <a:rPr lang="en-GB" altLang="nl-NL" sz="1600"/>
            </a:br>
            <a:r>
              <a:rPr lang="en-GB" altLang="nl-NL" sz="1600"/>
              <a:t>	water into the dunes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 b="1"/>
              <a:t>1990</a:t>
            </a:r>
            <a:r>
              <a:rPr lang="en-GB" altLang="nl-NL" sz="1600"/>
              <a:t>	Privatization </a:t>
            </a:r>
            <a:r>
              <a:rPr lang="en-GB" altLang="nl-NL" sz="1600">
                <a:sym typeface="Wingdings" pitchFamily="2" charset="2"/>
              </a:rPr>
              <a:t></a:t>
            </a:r>
            <a:r>
              <a:rPr lang="en-GB" altLang="nl-NL" sz="1600"/>
              <a:t> N.V. PWN 	</a:t>
            </a:r>
            <a:r>
              <a:rPr lang="nl-NL" altLang="nl-NL" sz="1600"/>
              <a:t>Waterleidingbedrijf </a:t>
            </a:r>
            <a:br>
              <a:rPr lang="nl-NL" altLang="nl-NL" sz="1600"/>
            </a:br>
            <a:r>
              <a:rPr lang="nl-NL" altLang="nl-NL" sz="1600"/>
              <a:t>	Noord-Holland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 b="1"/>
              <a:t>1997</a:t>
            </a:r>
            <a:r>
              <a:rPr lang="en-GB" altLang="nl-NL" sz="1600"/>
              <a:t>	Merger between WLZK </a:t>
            </a:r>
            <a:br>
              <a:rPr lang="en-GB" altLang="nl-NL" sz="1600"/>
            </a:br>
            <a:r>
              <a:rPr lang="en-GB" altLang="nl-NL" sz="1600"/>
              <a:t>	and PWN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 b="1"/>
              <a:t>2002	</a:t>
            </a:r>
            <a:r>
              <a:rPr lang="en-GB" altLang="nl-NL" sz="1600"/>
              <a:t>Reorganisation PWN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 b="1"/>
              <a:t>2009 	</a:t>
            </a:r>
            <a:r>
              <a:rPr lang="en-GB" altLang="nl-NL" sz="1600"/>
              <a:t>Foundation PWN Technologies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NL" sz="1600" b="1"/>
              <a:t>2011 	</a:t>
            </a:r>
            <a:r>
              <a:rPr lang="en-GB" altLang="nl-NL" sz="1600"/>
              <a:t>PWN starts to build AndijkIII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600"/>
          </a:p>
        </p:txBody>
      </p:sp>
      <p:sp>
        <p:nvSpPr>
          <p:cNvPr id="11268" name="Rechthoek 8"/>
          <p:cNvSpPr>
            <a:spLocks noChangeArrowheads="1"/>
          </p:cNvSpPr>
          <p:nvPr/>
        </p:nvSpPr>
        <p:spPr bwMode="auto">
          <a:xfrm>
            <a:off x="631825" y="333375"/>
            <a:ext cx="172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302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b="1">
                <a:cs typeface="Arial" charset="0"/>
              </a:rPr>
              <a:t>History PWN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hthoek 5"/>
          <p:cNvSpPr>
            <a:spLocks noChangeArrowheads="1"/>
          </p:cNvSpPr>
          <p:nvPr/>
        </p:nvSpPr>
        <p:spPr bwMode="auto">
          <a:xfrm>
            <a:off x="0" y="0"/>
            <a:ext cx="9906000" cy="56753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46800" anchor="ctr"/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endParaRPr lang="en-US" altLang="nl-NL" sz="1800">
              <a:solidFill>
                <a:srgbClr val="009FD1"/>
              </a:solidFill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99060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anchor="ctr"/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endParaRPr lang="en-US" altLang="nl-NL" sz="1800">
              <a:solidFill>
                <a:srgbClr val="009FD1"/>
              </a:solidFill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57188" y="0"/>
            <a:ext cx="95488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2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2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1700">
                <a:solidFill>
                  <a:schemeClr val="tx2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500">
                <a:solidFill>
                  <a:schemeClr val="tx2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GB" altLang="nl-NL" sz="3000" b="1"/>
              <a:t>PWN Water Treatment Schemes</a:t>
            </a:r>
            <a:endParaRPr lang="nl-NL" altLang="nl-NL" sz="3000" b="1"/>
          </a:p>
        </p:txBody>
      </p:sp>
      <p:pic>
        <p:nvPicPr>
          <p:cNvPr id="13318" name="Afbeelding 10" descr="LFH 290501_15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1"/>
          <a:stretch>
            <a:fillRect/>
          </a:stretch>
        </p:blipFill>
        <p:spPr bwMode="auto">
          <a:xfrm>
            <a:off x="0" y="5416550"/>
            <a:ext cx="27098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Afbeelding 6" descr="LFH 290501_027.jpg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2" r="6664"/>
          <a:stretch>
            <a:fillRect/>
          </a:stretch>
        </p:blipFill>
        <p:spPr bwMode="auto">
          <a:xfrm>
            <a:off x="2649538" y="5418138"/>
            <a:ext cx="31353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 descr="0021290_Page_06_Image_0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5418138"/>
            <a:ext cx="23415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Afbeelding 7" descr="LFH 290501_040L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7" r="19176" b="14998"/>
          <a:stretch>
            <a:fillRect/>
          </a:stretch>
        </p:blipFill>
        <p:spPr bwMode="auto">
          <a:xfrm>
            <a:off x="8074025" y="5418138"/>
            <a:ext cx="183197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1" descr="Schema productie distributie v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"/>
          <a:stretch/>
        </p:blipFill>
        <p:spPr bwMode="auto">
          <a:xfrm>
            <a:off x="1986756" y="818976"/>
            <a:ext cx="6289675" cy="433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latin typeface="Arial" charset="0"/>
              </a:rPr>
              <a:t>Production and transport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16600" y="2085975"/>
            <a:ext cx="3816350" cy="3863975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en-US" dirty="0"/>
              <a:t>Direct purification at </a:t>
            </a:r>
            <a:r>
              <a:rPr lang="en-US" dirty="0" err="1"/>
              <a:t>Andijk</a:t>
            </a:r>
            <a:r>
              <a:rPr lang="en-US" dirty="0"/>
              <a:t> and </a:t>
            </a:r>
            <a:r>
              <a:rPr lang="en-US" dirty="0" err="1"/>
              <a:t>Heemskerk</a:t>
            </a: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0" indent="0" eaLnBrk="1" hangingPunct="1">
              <a:buFont typeface="Arial" charset="0"/>
              <a:buNone/>
              <a:defRPr/>
            </a:pPr>
            <a:r>
              <a:rPr lang="en-US" dirty="0"/>
              <a:t>Production locations and storage reservoirs are coupled through a ring pipeline</a:t>
            </a:r>
          </a:p>
          <a:p>
            <a:pPr eaLnBrk="1" hangingPunct="1">
              <a:defRPr/>
            </a:pPr>
            <a:endParaRPr lang="nl-NL" dirty="0"/>
          </a:p>
        </p:txBody>
      </p:sp>
      <p:pic>
        <p:nvPicPr>
          <p:cNvPr id="14340" name="Picture 4" descr="TransportnetPWN_va350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5" t="42285" b="1317"/>
          <a:stretch>
            <a:fillRect/>
          </a:stretch>
        </p:blipFill>
        <p:spPr bwMode="auto">
          <a:xfrm>
            <a:off x="631825" y="1916113"/>
            <a:ext cx="50593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WN">
  <a:themeElements>
    <a:clrScheme name="PW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WN_Groen">
  <a:themeElements>
    <a:clrScheme name="PWN_Groe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PWN_Gro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Groe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Groe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10" ma:contentTypeDescription="Een nieuw document maken." ma:contentTypeScope="" ma:versionID="c54c78911efd926a1aedca3ffdceddd7">
  <xsd:schema xmlns:xsd="http://www.w3.org/2001/XMLSchema" xmlns:xs="http://www.w3.org/2001/XMLSchema" xmlns:p="http://schemas.microsoft.com/office/2006/metadata/properties" xmlns:ns2="71564668-aa87-48e2-b8b4-12fb9ab27000" xmlns:ns3="d173a5f2-fe4f-4403-821c-1c523b0cf162" targetNamespace="http://schemas.microsoft.com/office/2006/metadata/properties" ma:root="true" ma:fieldsID="d3908436cc4699cf2990cf1dd9752efe" ns2:_="" ns3:_="">
    <xsd:import namespace="71564668-aa87-48e2-b8b4-12fb9ab27000"/>
    <xsd:import namespace="d173a5f2-fe4f-4403-821c-1c523b0cf1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Afbeeldingtags" ma:readOnly="false" ma:fieldId="{5cf76f15-5ced-4ddc-b409-7134ff3c332f}" ma:taxonomyMulti="true" ma:sspId="8204313e-323e-441f-8e10-f5402b0ff3b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3a5f2-fe4f-4403-821c-1c523b0cf16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fd27531-7afa-46ad-8335-1036267fb7b8}" ma:internalName="TaxCatchAll" ma:showField="CatchAllData" ma:web="16e17ada-2d21-4444-86fe-2f01a13a73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564668-aa87-48e2-b8b4-12fb9ab27000">
      <Terms xmlns="http://schemas.microsoft.com/office/infopath/2007/PartnerControls"/>
    </lcf76f155ced4ddcb4097134ff3c332f>
    <TaxCatchAll xmlns="d173a5f2-fe4f-4403-821c-1c523b0cf162" xsi:nil="true"/>
  </documentManagement>
</p:properties>
</file>

<file path=customXml/item3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Version=16.0.0.0,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Version=16.0.0.0,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Version=16.0.0.0,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Version=16.0.0.0,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Version=16.0.0.0, Culture=neutral, PublicKeyToken=71e9bce111e9429c</Assembly>
    <Class>Microsoft.Office.RecordsManagement.Internal.UpdateExpireDate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haredContentType xmlns="Microsoft.SharePoint.Taxonomy.ContentTypeSync" SourceId="8204313e-323e-441f-8e10-f5402b0ff3bf" ContentTypeId="0x010100A56A1FCB93DFA2418CE3691C27CF08FC0104" PreviousValue="false"/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20A9D7-1237-4674-84BF-0BAFFB08053C}"/>
</file>

<file path=customXml/itemProps2.xml><?xml version="1.0" encoding="utf-8"?>
<ds:datastoreItem xmlns:ds="http://schemas.openxmlformats.org/officeDocument/2006/customXml" ds:itemID="{98B17987-6ED7-4552-AEE6-E33BD6CF5620}">
  <ds:schemaRefs>
    <ds:schemaRef ds:uri="http://schemas.microsoft.com/office/2006/metadata/properties"/>
    <ds:schemaRef ds:uri="http://schemas.microsoft.com/office/infopath/2007/PartnerControls"/>
    <ds:schemaRef ds:uri="d173a5f2-fe4f-4403-821c-1c523b0cf162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41B59D19-9FE0-45AF-88D3-AF6CF0610D8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45C0F3E-0CC8-4679-8D86-AA074A66482D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C664E370-C326-405A-83F3-4DF3FEBB3CD1}">
  <ds:schemaRefs>
    <ds:schemaRef ds:uri="Microsoft.SharePoint.Taxonomy.ContentTypeSync"/>
  </ds:schemaRefs>
</ds:datastoreItem>
</file>

<file path=customXml/itemProps6.xml><?xml version="1.0" encoding="utf-8"?>
<ds:datastoreItem xmlns:ds="http://schemas.openxmlformats.org/officeDocument/2006/customXml" ds:itemID="{ED5CE84E-F2DC-4C69-9EAA-1610E07AE5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PWN</Template>
  <TotalTime>256</TotalTime>
  <Words>501</Words>
  <Application>Microsoft Office PowerPoint</Application>
  <PresentationFormat>A4 (210 x 297 mm)</PresentationFormat>
  <Paragraphs>151</Paragraphs>
  <Slides>33</Slides>
  <Notes>1</Notes>
  <HiddenSlides>0</HiddenSlides>
  <MMClips>1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33</vt:i4>
      </vt:variant>
    </vt:vector>
  </HeadingPairs>
  <TitlesOfParts>
    <vt:vector size="35" baseType="lpstr">
      <vt:lpstr>PWN</vt:lpstr>
      <vt:lpstr>PWN_Groen</vt:lpstr>
      <vt:lpstr>WTW Jan Lagrand  Top of the bill !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Production and transport</vt:lpstr>
      <vt:lpstr>History PWN: link between water and nature</vt:lpstr>
      <vt:lpstr>History PWN: link between water and nature</vt:lpstr>
      <vt:lpstr>History PWN: link between water and nature</vt:lpstr>
      <vt:lpstr>PowerPoint-presentatie</vt:lpstr>
      <vt:lpstr>PowerPoint-presentatie</vt:lpstr>
      <vt:lpstr>PowerPoint-presentatie</vt:lpstr>
      <vt:lpstr>Infiltration area ICAS (1956)</vt:lpstr>
      <vt:lpstr>Infiltration area IKIEF (1976)</vt:lpstr>
      <vt:lpstr>PowerPoint-presentatie</vt:lpstr>
      <vt:lpstr>PowerPoint-presentatie</vt:lpstr>
      <vt:lpstr>PowerPoint-presentatie</vt:lpstr>
      <vt:lpstr>Raw water intake at Andijk</vt:lpstr>
      <vt:lpstr>Advanced requirements</vt:lpstr>
      <vt:lpstr>Heemskerk 1</vt:lpstr>
      <vt:lpstr>PowerPoint-presentatie</vt:lpstr>
      <vt:lpstr>Hollow fibre UF dead end-filtration</vt:lpstr>
      <vt:lpstr>PowerPoint-presentatie</vt:lpstr>
      <vt:lpstr>Spiral wound RO cross flow filtration</vt:lpstr>
      <vt:lpstr>PFD Heemskerk 1</vt:lpstr>
      <vt:lpstr>Large scale UF</vt:lpstr>
      <vt:lpstr>Heemskerk 2</vt:lpstr>
      <vt:lpstr>UV/H2O2</vt:lpstr>
      <vt:lpstr>Heemskerk AOP (PSHV)</vt:lpstr>
      <vt:lpstr>PowerPoint-presentatie</vt:lpstr>
    </vt:vector>
  </TitlesOfParts>
  <Company>NV PWN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WTW Jan Lagrand - Top of the Bill</dc:title>
  <dc:creator>NV PWN</dc:creator>
  <cp:lastModifiedBy>Smit, H (Herman)</cp:lastModifiedBy>
  <cp:revision>19</cp:revision>
  <dcterms:created xsi:type="dcterms:W3CDTF">2012-01-19T13:49:02Z</dcterms:created>
  <dcterms:modified xsi:type="dcterms:W3CDTF">2018-09-21T13:07:34Z</dcterms:modified>
  <cp:contentStatus>Gepubliceerd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  <property fmtid="{D5CDD505-2E9C-101B-9397-08002B2CF9AE}" pid="3" name="_dlc_policyId">
    <vt:lpwstr/>
  </property>
  <property fmtid="{D5CDD505-2E9C-101B-9397-08002B2CF9AE}" pid="4" name="ItemRetentionFormula">
    <vt:lpwstr/>
  </property>
  <property fmtid="{D5CDD505-2E9C-101B-9397-08002B2CF9AE}" pid="5" name="Classificatie">
    <vt:lpwstr>1;#Intern|990ea7ed-d00f-47af-9e97-e59ffcf0a9d6</vt:lpwstr>
  </property>
  <property fmtid="{D5CDD505-2E9C-101B-9397-08002B2CF9AE}" pid="6" name="Wie">
    <vt:lpwstr>Algemeen</vt:lpwstr>
  </property>
  <property fmtid="{D5CDD505-2E9C-101B-9397-08002B2CF9AE}" pid="7" name="Centrale trefwoorden">
    <vt:lpwstr/>
  </property>
  <property fmtid="{D5CDD505-2E9C-101B-9397-08002B2CF9AE}" pid="8" name="Trefwoorden NIEUW">
    <vt:lpwstr>497;#Pwn|37469262-0527-41a7-9dcc-beb9279135e6;#416;#Heemskerk Productiebedrijf Jan Lagrand|08b37c6a-7c20-4941-b90d-b8b4626c7f49</vt:lpwstr>
  </property>
  <property fmtid="{D5CDD505-2E9C-101B-9397-08002B2CF9AE}" pid="9" name="Sector">
    <vt:lpwstr>7;#Drinkwater|fad7f422-6200-4214-99e3-7100a7f96308</vt:lpwstr>
  </property>
  <property fmtid="{D5CDD505-2E9C-101B-9397-08002B2CF9AE}" pid="10" name="TaxKeyword">
    <vt:lpwstr/>
  </property>
  <property fmtid="{D5CDD505-2E9C-101B-9397-08002B2CF9AE}" pid="11" name="maa83a54de014f5fb30f0c394d74dab4">
    <vt:lpwstr/>
  </property>
  <property fmtid="{D5CDD505-2E9C-101B-9397-08002B2CF9AE}" pid="12" name="Documentdatum">
    <vt:filetime>2016-10-05T11:00:00Z</vt:filetime>
  </property>
  <property fmtid="{D5CDD505-2E9C-101B-9397-08002B2CF9AE}" pid="13" name="Team">
    <vt:lpwstr>6;#Beleidsadvies ＆ Planvorming Drinkwater|bb3e419b-78fb-43db-a881-4c0f729bdea8</vt:lpwstr>
  </property>
  <property fmtid="{D5CDD505-2E9C-101B-9397-08002B2CF9AE}" pid="14" name="TaxKeywordTaxHTField">
    <vt:lpwstr/>
  </property>
  <property fmtid="{D5CDD505-2E9C-101B-9397-08002B2CF9AE}" pid="15" name="Documentsoort">
    <vt:lpwstr>51;#Presentatie|e84239d6-436a-4896-8f38-56dc17cb4a6f</vt:lpwstr>
  </property>
  <property fmtid="{D5CDD505-2E9C-101B-9397-08002B2CF9AE}" pid="16" name="Order">
    <vt:lpwstr>23800.0000000000</vt:lpwstr>
  </property>
  <property fmtid="{D5CDD505-2E9C-101B-9397-08002B2CF9AE}" pid="17" name="xd_ProgID">
    <vt:lpwstr/>
  </property>
  <property fmtid="{D5CDD505-2E9C-101B-9397-08002B2CF9AE}" pid="18" name="_SourceUrl">
    <vt:lpwstr/>
  </property>
  <property fmtid="{D5CDD505-2E9C-101B-9397-08002B2CF9AE}" pid="19" name="_SharedFileIndex">
    <vt:lpwstr/>
  </property>
  <property fmtid="{D5CDD505-2E9C-101B-9397-08002B2CF9AE}" pid="20" name="ComplianceAssetId">
    <vt:lpwstr/>
  </property>
  <property fmtid="{D5CDD505-2E9C-101B-9397-08002B2CF9AE}" pid="21" name="TemplateUrl">
    <vt:lpwstr/>
  </property>
  <property fmtid="{D5CDD505-2E9C-101B-9397-08002B2CF9AE}" pid="22" name="_ExtendedDescription">
    <vt:lpwstr/>
  </property>
  <property fmtid="{D5CDD505-2E9C-101B-9397-08002B2CF9AE}" pid="23" name="TriggerFlowInfo">
    <vt:lpwstr/>
  </property>
  <property fmtid="{D5CDD505-2E9C-101B-9397-08002B2CF9AE}" pid="24" name="xd_Signature">
    <vt:lpwstr/>
  </property>
</Properties>
</file>